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3c1d1f57c6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3c1d1f57c6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3c1d1f57c6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3c1d1f57c6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3c26b595f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3c26b595f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3c26b595f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3c26b595f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3c1d1f57c6_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3c1d1f57c6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3c2d4545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3c2d4545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3c2d4545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3c2d4545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3c2d45455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3c2d45455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3c1d1f57c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3c1d1f57c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3c1d1f57c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3c1d1f57c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3c1d1f57c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3c1d1f57c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3c1d1f57c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3c1d1f57c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3c1d1f57c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3c1d1f57c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3c1d1f57c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3c1d1f57c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3c1d1f57c6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3c1d1f57c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3c1d1f57c6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3c1d1f57c6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25450" y="865150"/>
            <a:ext cx="5029200" cy="23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100"/>
              <a:t>Yelp Dataset Project </a:t>
            </a:r>
            <a:endParaRPr b="1" sz="3100"/>
          </a:p>
          <a:p>
            <a:pPr indent="-425450" lvl="0" marL="457200" rtl="0" algn="l">
              <a:spcBef>
                <a:spcPts val="0"/>
              </a:spcBef>
              <a:spcAft>
                <a:spcPts val="0"/>
              </a:spcAft>
              <a:buSzPts val="3100"/>
              <a:buChar char="-"/>
            </a:pPr>
            <a:r>
              <a:rPr b="1" lang="en" sz="3100"/>
              <a:t>Identifying Prime Restaurant Locations and </a:t>
            </a:r>
            <a:r>
              <a:rPr b="1" lang="en" sz="3100"/>
              <a:t>Cuisines</a:t>
            </a:r>
            <a:endParaRPr b="1" sz="3300"/>
          </a:p>
          <a:p>
            <a:pPr indent="0" lvl="0" marL="0" rtl="0" algn="l">
              <a:spcBef>
                <a:spcPts val="0"/>
              </a:spcBef>
              <a:spcAft>
                <a:spcPts val="0"/>
              </a:spcAft>
              <a:buSzPts val="990"/>
              <a:buNone/>
            </a:pPr>
            <a:r>
              <a:t/>
            </a:r>
            <a:endParaRPr sz="2800"/>
          </a:p>
        </p:txBody>
      </p:sp>
      <p:sp>
        <p:nvSpPr>
          <p:cNvPr id="135" name="Google Shape;135;p13"/>
          <p:cNvSpPr txBox="1"/>
          <p:nvPr>
            <p:ph idx="1" type="subTitle"/>
          </p:nvPr>
        </p:nvSpPr>
        <p:spPr>
          <a:xfrm>
            <a:off x="5717800" y="3175525"/>
            <a:ext cx="4903800" cy="181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u="sng">
                <a:latin typeface="Montserrat"/>
                <a:ea typeface="Montserrat"/>
                <a:cs typeface="Montserrat"/>
                <a:sym typeface="Montserrat"/>
              </a:rPr>
              <a:t>Presented By Team 107</a:t>
            </a:r>
            <a:r>
              <a:rPr lang="en" sz="1400">
                <a:latin typeface="Montserrat"/>
                <a:ea typeface="Montserrat"/>
                <a:cs typeface="Montserrat"/>
                <a:sym typeface="Montserrat"/>
              </a:rPr>
              <a:t>:</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rPr b="1" lang="en" sz="1400">
                <a:latin typeface="Montserrat"/>
                <a:ea typeface="Montserrat"/>
                <a:cs typeface="Montserrat"/>
                <a:sym typeface="Montserrat"/>
              </a:rPr>
              <a:t>Deeksha Lingaraju</a:t>
            </a:r>
            <a:endParaRPr b="1" sz="1400">
              <a:latin typeface="Montserrat"/>
              <a:ea typeface="Montserrat"/>
              <a:cs typeface="Montserrat"/>
              <a:sym typeface="Montserrat"/>
            </a:endParaRPr>
          </a:p>
          <a:p>
            <a:pPr indent="0" lvl="0" marL="0" rtl="0" algn="l">
              <a:spcBef>
                <a:spcPts val="0"/>
              </a:spcBef>
              <a:spcAft>
                <a:spcPts val="0"/>
              </a:spcAft>
              <a:buNone/>
            </a:pPr>
            <a:r>
              <a:rPr b="1" lang="en" sz="1400">
                <a:latin typeface="Montserrat"/>
                <a:ea typeface="Montserrat"/>
                <a:cs typeface="Montserrat"/>
                <a:sym typeface="Montserrat"/>
              </a:rPr>
              <a:t>Reeve George</a:t>
            </a:r>
            <a:endParaRPr b="1" sz="1400">
              <a:latin typeface="Montserrat"/>
              <a:ea typeface="Montserrat"/>
              <a:cs typeface="Montserrat"/>
              <a:sym typeface="Montserrat"/>
            </a:endParaRPr>
          </a:p>
          <a:p>
            <a:pPr indent="0" lvl="0" marL="0" rtl="0" algn="l">
              <a:spcBef>
                <a:spcPts val="0"/>
              </a:spcBef>
              <a:spcAft>
                <a:spcPts val="0"/>
              </a:spcAft>
              <a:buNone/>
            </a:pPr>
            <a:r>
              <a:rPr b="1" lang="en" sz="1400">
                <a:latin typeface="Montserrat"/>
                <a:ea typeface="Montserrat"/>
                <a:cs typeface="Montserrat"/>
                <a:sym typeface="Montserrat"/>
              </a:rPr>
              <a:t>Manish Reddy</a:t>
            </a:r>
            <a:endParaRPr b="1" sz="1400">
              <a:latin typeface="Montserrat"/>
              <a:ea typeface="Montserrat"/>
              <a:cs typeface="Montserrat"/>
              <a:sym typeface="Montserrat"/>
            </a:endParaRPr>
          </a:p>
          <a:p>
            <a:pPr indent="0" lvl="0" marL="0" rtl="0" algn="l">
              <a:spcBef>
                <a:spcPts val="0"/>
              </a:spcBef>
              <a:spcAft>
                <a:spcPts val="0"/>
              </a:spcAft>
              <a:buNone/>
            </a:pPr>
            <a:r>
              <a:rPr b="1" lang="en" sz="1400">
                <a:latin typeface="Montserrat"/>
                <a:ea typeface="Montserrat"/>
                <a:cs typeface="Montserrat"/>
                <a:sym typeface="Montserrat"/>
              </a:rPr>
              <a:t>Shriya</a:t>
            </a:r>
            <a:endParaRPr b="1" sz="1400">
              <a:latin typeface="Montserrat"/>
              <a:ea typeface="Montserrat"/>
              <a:cs typeface="Montserrat"/>
              <a:sym typeface="Montserrat"/>
            </a:endParaRPr>
          </a:p>
          <a:p>
            <a:pPr indent="0" lvl="0" marL="0" rtl="0" algn="l">
              <a:spcBef>
                <a:spcPts val="0"/>
              </a:spcBef>
              <a:spcAft>
                <a:spcPts val="0"/>
              </a:spcAft>
              <a:buNone/>
            </a:pPr>
            <a:r>
              <a:rPr b="1" lang="en" sz="1400">
                <a:latin typeface="Montserrat"/>
                <a:ea typeface="Montserrat"/>
                <a:cs typeface="Montserrat"/>
                <a:sym typeface="Montserrat"/>
              </a:rPr>
              <a:t>Yashwanth </a:t>
            </a:r>
            <a:r>
              <a:rPr b="1" lang="en" sz="1400">
                <a:latin typeface="Montserrat"/>
                <a:ea typeface="Montserrat"/>
                <a:cs typeface="Montserrat"/>
                <a:sym typeface="Montserrat"/>
              </a:rPr>
              <a:t>Guruswamy</a:t>
            </a:r>
            <a:endParaRPr b="1" sz="1400">
              <a:latin typeface="Montserrat"/>
              <a:ea typeface="Montserrat"/>
              <a:cs typeface="Montserrat"/>
              <a:sym typeface="Montserrat"/>
            </a:endParaRPr>
          </a:p>
        </p:txBody>
      </p:sp>
      <p:sp>
        <p:nvSpPr>
          <p:cNvPr id="136" name="Google Shape;136;p13"/>
          <p:cNvSpPr txBox="1"/>
          <p:nvPr/>
        </p:nvSpPr>
        <p:spPr>
          <a:xfrm>
            <a:off x="3525450" y="171025"/>
            <a:ext cx="6227400" cy="6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Montserrat"/>
                <a:ea typeface="Montserrat"/>
                <a:cs typeface="Montserrat"/>
                <a:sym typeface="Montserrat"/>
              </a:rPr>
              <a:t>CIS 509 - Final Presentation</a:t>
            </a:r>
            <a:endParaRPr b="1" sz="1900">
              <a:solidFill>
                <a:schemeClr val="lt1"/>
              </a:solidFill>
              <a:latin typeface="Montserrat"/>
              <a:ea typeface="Montserrat"/>
              <a:cs typeface="Montserrat"/>
              <a:sym typeface="Montserrat"/>
            </a:endParaRPr>
          </a:p>
        </p:txBody>
      </p:sp>
      <p:pic>
        <p:nvPicPr>
          <p:cNvPr id="137" name="Google Shape;137;p13"/>
          <p:cNvPicPr preferRelativeResize="0"/>
          <p:nvPr/>
        </p:nvPicPr>
        <p:blipFill>
          <a:blip r:embed="rId3">
            <a:alphaModFix/>
          </a:blip>
          <a:stretch>
            <a:fillRect/>
          </a:stretch>
        </p:blipFill>
        <p:spPr>
          <a:xfrm>
            <a:off x="537350" y="4516100"/>
            <a:ext cx="974326" cy="3929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808350" y="327175"/>
            <a:ext cx="7038900" cy="57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latin typeface="Lato"/>
                <a:ea typeface="Lato"/>
                <a:cs typeface="Lato"/>
                <a:sym typeface="Lato"/>
              </a:rPr>
              <a:t>Geospatial Analysis</a:t>
            </a:r>
            <a:endParaRPr b="1" u="sng"/>
          </a:p>
        </p:txBody>
      </p:sp>
      <p:sp>
        <p:nvSpPr>
          <p:cNvPr id="196" name="Google Shape;196;p22"/>
          <p:cNvSpPr txBox="1"/>
          <p:nvPr>
            <p:ph idx="1" type="body"/>
          </p:nvPr>
        </p:nvSpPr>
        <p:spPr>
          <a:xfrm>
            <a:off x="727050" y="1265375"/>
            <a:ext cx="3285000" cy="4040700"/>
          </a:xfrm>
          <a:prstGeom prst="rect">
            <a:avLst/>
          </a:prstGeom>
        </p:spPr>
        <p:txBody>
          <a:bodyPr anchorCtr="0" anchor="t" bIns="91425" lIns="91425" spcFirstLastPara="1" rIns="91425" wrap="square" tIns="91425">
            <a:normAutofit fontScale="92500"/>
          </a:bodyPr>
          <a:lstStyle/>
          <a:p>
            <a:pPr indent="-304958" lvl="0" marL="457200" rtl="0" algn="l">
              <a:spcBef>
                <a:spcPts val="0"/>
              </a:spcBef>
              <a:spcAft>
                <a:spcPts val="0"/>
              </a:spcAft>
              <a:buSzPct val="100000"/>
              <a:buChar char="●"/>
            </a:pPr>
            <a:r>
              <a:rPr lang="en"/>
              <a:t>Applied </a:t>
            </a:r>
            <a:r>
              <a:rPr lang="en" u="sng"/>
              <a:t>K-Means clustering</a:t>
            </a:r>
            <a:r>
              <a:rPr lang="en"/>
              <a:t> (5 clusters) on business latitude, longitude, review count, and ratings to group locations.</a:t>
            </a:r>
            <a:endParaRPr/>
          </a:p>
          <a:p>
            <a:pPr indent="-304958" lvl="0" marL="457200" rtl="0" algn="l">
              <a:spcBef>
                <a:spcPts val="0"/>
              </a:spcBef>
              <a:spcAft>
                <a:spcPts val="0"/>
              </a:spcAft>
              <a:buSzPct val="100000"/>
              <a:buFont typeface="Arial"/>
              <a:buChar char="●"/>
            </a:pPr>
            <a:r>
              <a:rPr lang="en"/>
              <a:t>Sorted clusters based on business success (higher review counts and star ratings) to identify high-potential areas.</a:t>
            </a:r>
            <a:endParaRPr/>
          </a:p>
          <a:p>
            <a:pPr indent="-304958" lvl="0" marL="457200" rtl="0" algn="l">
              <a:spcBef>
                <a:spcPts val="0"/>
              </a:spcBef>
              <a:spcAft>
                <a:spcPts val="0"/>
              </a:spcAft>
              <a:buSzPct val="100000"/>
              <a:buFont typeface="Arial"/>
              <a:buChar char="●"/>
            </a:pPr>
            <a:r>
              <a:rPr lang="en"/>
              <a:t>Used </a:t>
            </a:r>
            <a:r>
              <a:rPr lang="en" u="sng"/>
              <a:t>OpenStreetMap API</a:t>
            </a:r>
            <a:r>
              <a:rPr lang="en"/>
              <a:t> to retrieve real-world locations (cities/counties) for the best business clusters.</a:t>
            </a:r>
            <a:endParaRPr/>
          </a:p>
          <a:p>
            <a:pPr indent="-304958" lvl="0" marL="457200" rtl="0" algn="l">
              <a:spcBef>
                <a:spcPts val="0"/>
              </a:spcBef>
              <a:spcAft>
                <a:spcPts val="0"/>
              </a:spcAft>
              <a:buSzPct val="100000"/>
              <a:buChar char="●"/>
            </a:pPr>
            <a:r>
              <a:rPr lang="en"/>
              <a:t>Recommended top 3 clusters (i.e Cluster 2, 3 and 4) to open new business and some </a:t>
            </a:r>
            <a:r>
              <a:rPr lang="en"/>
              <a:t>high-potential </a:t>
            </a:r>
            <a:r>
              <a:rPr lang="en"/>
              <a:t>locations under them.</a:t>
            </a:r>
            <a:endParaRPr/>
          </a:p>
          <a:p>
            <a:pPr indent="-304958" lvl="0" marL="457200" rtl="0" algn="l">
              <a:spcBef>
                <a:spcPts val="0"/>
              </a:spcBef>
              <a:spcAft>
                <a:spcPts val="0"/>
              </a:spcAft>
              <a:buSzPct val="100000"/>
              <a:buFont typeface="Arial"/>
              <a:buChar char="●"/>
            </a:pPr>
            <a:r>
              <a:rPr b="1" lang="en" u="sng"/>
              <a:t>Martin County, Indiana</a:t>
            </a:r>
            <a:endParaRPr b="1" u="sng"/>
          </a:p>
          <a:p>
            <a:pPr indent="-304958" lvl="0" marL="457200" rtl="0" algn="l">
              <a:spcBef>
                <a:spcPts val="0"/>
              </a:spcBef>
              <a:spcAft>
                <a:spcPts val="0"/>
              </a:spcAft>
              <a:buClr>
                <a:schemeClr val="lt1"/>
              </a:buClr>
              <a:buSzPct val="100000"/>
              <a:buFont typeface="Lato"/>
              <a:buChar char="●"/>
            </a:pPr>
            <a:r>
              <a:rPr b="1" lang="en" u="sng"/>
              <a:t>Hillsborough County, Florida</a:t>
            </a:r>
            <a:endParaRPr b="1" u="sng"/>
          </a:p>
          <a:p>
            <a:pPr indent="-304958" lvl="0" marL="457200" rtl="0" algn="l">
              <a:spcBef>
                <a:spcPts val="0"/>
              </a:spcBef>
              <a:spcAft>
                <a:spcPts val="0"/>
              </a:spcAft>
              <a:buClr>
                <a:schemeClr val="lt1"/>
              </a:buClr>
              <a:buSzPct val="100000"/>
              <a:buFont typeface="Lato"/>
              <a:buChar char="●"/>
            </a:pPr>
            <a:r>
              <a:rPr b="1" lang="en" u="sng"/>
              <a:t>New Orleans, Louisiana</a:t>
            </a:r>
            <a:endParaRPr b="1" u="sng"/>
          </a:p>
          <a:p>
            <a:pPr indent="0" lvl="0" marL="0" rtl="0" algn="l">
              <a:spcBef>
                <a:spcPts val="1200"/>
              </a:spcBef>
              <a:spcAft>
                <a:spcPts val="1200"/>
              </a:spcAft>
              <a:buNone/>
            </a:pPr>
            <a:r>
              <a:t/>
            </a:r>
            <a:endParaRPr/>
          </a:p>
        </p:txBody>
      </p:sp>
      <p:pic>
        <p:nvPicPr>
          <p:cNvPr id="197" name="Google Shape;197;p22"/>
          <p:cNvPicPr preferRelativeResize="0"/>
          <p:nvPr/>
        </p:nvPicPr>
        <p:blipFill>
          <a:blip r:embed="rId3">
            <a:alphaModFix/>
          </a:blip>
          <a:stretch>
            <a:fillRect/>
          </a:stretch>
        </p:blipFill>
        <p:spPr>
          <a:xfrm>
            <a:off x="4306825" y="152400"/>
            <a:ext cx="4459001" cy="2376575"/>
          </a:xfrm>
          <a:prstGeom prst="rect">
            <a:avLst/>
          </a:prstGeom>
          <a:noFill/>
          <a:ln>
            <a:noFill/>
          </a:ln>
        </p:spPr>
      </p:pic>
      <p:pic>
        <p:nvPicPr>
          <p:cNvPr id="198" name="Google Shape;198;p22"/>
          <p:cNvPicPr preferRelativeResize="0"/>
          <p:nvPr/>
        </p:nvPicPr>
        <p:blipFill>
          <a:blip r:embed="rId4">
            <a:alphaModFix/>
          </a:blip>
          <a:stretch>
            <a:fillRect/>
          </a:stretch>
        </p:blipFill>
        <p:spPr>
          <a:xfrm>
            <a:off x="4306825" y="2643350"/>
            <a:ext cx="4458998" cy="23097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996900" y="381825"/>
            <a:ext cx="7292100" cy="92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Key Factors Driving Business Success: </a:t>
            </a:r>
            <a:endParaRPr b="1" u="sng"/>
          </a:p>
          <a:p>
            <a:pPr indent="0" lvl="0" marL="0" rtl="0" algn="l">
              <a:spcBef>
                <a:spcPts val="0"/>
              </a:spcBef>
              <a:spcAft>
                <a:spcPts val="0"/>
              </a:spcAft>
              <a:buNone/>
            </a:pPr>
            <a:r>
              <a:rPr b="1" lang="en" u="sng"/>
              <a:t>Feature Importance Analysis</a:t>
            </a:r>
            <a:endParaRPr b="1" u="sng"/>
          </a:p>
        </p:txBody>
      </p:sp>
      <p:sp>
        <p:nvSpPr>
          <p:cNvPr id="204" name="Google Shape;204;p23"/>
          <p:cNvSpPr txBox="1"/>
          <p:nvPr>
            <p:ph idx="1" type="body"/>
          </p:nvPr>
        </p:nvSpPr>
        <p:spPr>
          <a:xfrm>
            <a:off x="500150" y="1662125"/>
            <a:ext cx="3554100" cy="3357900"/>
          </a:xfrm>
          <a:prstGeom prst="rect">
            <a:avLst/>
          </a:prstGeom>
        </p:spPr>
        <p:txBody>
          <a:bodyPr anchorCtr="0" anchor="t" bIns="91425" lIns="91425" spcFirstLastPara="1" rIns="91425" wrap="square" tIns="91425">
            <a:normAutofit lnSpcReduction="10000"/>
          </a:bodyPr>
          <a:lstStyle/>
          <a:p>
            <a:pPr indent="-311150" lvl="0" marL="457200" marR="0" rtl="0" algn="l">
              <a:lnSpc>
                <a:spcPct val="115000"/>
              </a:lnSpc>
              <a:spcBef>
                <a:spcPts val="0"/>
              </a:spcBef>
              <a:spcAft>
                <a:spcPts val="0"/>
              </a:spcAft>
              <a:buSzPts val="1300"/>
              <a:buChar char="●"/>
            </a:pPr>
            <a:r>
              <a:rPr lang="en" u="sng"/>
              <a:t>Business Success Prediction</a:t>
            </a:r>
            <a:r>
              <a:rPr lang="en"/>
              <a:t> – Random Forest model predicts success using location, reviews, and ratings.</a:t>
            </a:r>
            <a:endParaRPr/>
          </a:p>
          <a:p>
            <a:pPr indent="-311150" lvl="0" marL="457200" marR="0" rtl="0" algn="l">
              <a:lnSpc>
                <a:spcPct val="115000"/>
              </a:lnSpc>
              <a:spcBef>
                <a:spcPts val="0"/>
              </a:spcBef>
              <a:spcAft>
                <a:spcPts val="0"/>
              </a:spcAft>
              <a:buSzPts val="1300"/>
              <a:buChar char="●"/>
            </a:pPr>
            <a:r>
              <a:rPr lang="en" u="sng"/>
              <a:t>Feature Importance</a:t>
            </a:r>
            <a:r>
              <a:rPr lang="en"/>
              <a:t> – Latitude &amp; Longitude are the strongest predictors, followed by review count and ratings.</a:t>
            </a:r>
            <a:endParaRPr/>
          </a:p>
          <a:p>
            <a:pPr indent="-311150" lvl="0" marL="457200" marR="0" rtl="0" algn="l">
              <a:lnSpc>
                <a:spcPct val="115000"/>
              </a:lnSpc>
              <a:spcBef>
                <a:spcPts val="0"/>
              </a:spcBef>
              <a:spcAft>
                <a:spcPts val="0"/>
              </a:spcAft>
              <a:buSzPts val="1300"/>
              <a:buChar char="●"/>
            </a:pPr>
            <a:r>
              <a:rPr lang="en" u="sng"/>
              <a:t>High-Potential Locations</a:t>
            </a:r>
            <a:r>
              <a:rPr lang="en"/>
              <a:t> – KNN recommends best business locations based on competitor success.</a:t>
            </a:r>
            <a:endParaRPr/>
          </a:p>
          <a:p>
            <a:pPr indent="-311150" lvl="0" marL="457200" marR="0" rtl="0" algn="l">
              <a:lnSpc>
                <a:spcPct val="115000"/>
              </a:lnSpc>
              <a:spcBef>
                <a:spcPts val="0"/>
              </a:spcBef>
              <a:spcAft>
                <a:spcPts val="0"/>
              </a:spcAft>
              <a:buSzPts val="1300"/>
              <a:buChar char="●"/>
            </a:pPr>
            <a:r>
              <a:rPr b="1" lang="en" u="sng"/>
              <a:t>Business Name Suggestion</a:t>
            </a:r>
            <a:r>
              <a:rPr b="1" lang="en"/>
              <a:t> </a:t>
            </a:r>
            <a:r>
              <a:rPr lang="en"/>
              <a:t>– Finds popular names in similar categories and locations.</a:t>
            </a:r>
            <a:endParaRPr/>
          </a:p>
          <a:p>
            <a:pPr indent="-311150" lvl="0" marL="457200" marR="0" rtl="0" algn="l">
              <a:lnSpc>
                <a:spcPct val="115000"/>
              </a:lnSpc>
              <a:spcBef>
                <a:spcPts val="0"/>
              </a:spcBef>
              <a:spcAft>
                <a:spcPts val="0"/>
              </a:spcAft>
              <a:buSzPts val="1300"/>
              <a:buChar char="●"/>
            </a:pPr>
            <a:r>
              <a:rPr b="1" lang="en" u="sng"/>
              <a:t>Insights</a:t>
            </a:r>
            <a:r>
              <a:rPr b="1" lang="en"/>
              <a:t> </a:t>
            </a:r>
            <a:r>
              <a:rPr lang="en"/>
              <a:t>– Helps entrepreneurs pick ideal locations &amp; names using data-driven decisions</a:t>
            </a:r>
            <a:endParaRPr/>
          </a:p>
        </p:txBody>
      </p:sp>
      <p:pic>
        <p:nvPicPr>
          <p:cNvPr id="205" name="Google Shape;205;p23"/>
          <p:cNvPicPr preferRelativeResize="0"/>
          <p:nvPr/>
        </p:nvPicPr>
        <p:blipFill>
          <a:blip r:embed="rId3">
            <a:alphaModFix/>
          </a:blip>
          <a:stretch>
            <a:fillRect/>
          </a:stretch>
        </p:blipFill>
        <p:spPr>
          <a:xfrm>
            <a:off x="4166550" y="1763150"/>
            <a:ext cx="4620425" cy="28576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829525" y="313500"/>
            <a:ext cx="79248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Analysis of Business Popularity and Demand Trends</a:t>
            </a:r>
            <a:endParaRPr b="1" u="sng"/>
          </a:p>
        </p:txBody>
      </p:sp>
      <p:sp>
        <p:nvSpPr>
          <p:cNvPr id="211" name="Google Shape;211;p24"/>
          <p:cNvSpPr txBox="1"/>
          <p:nvPr>
            <p:ph idx="1" type="body"/>
          </p:nvPr>
        </p:nvSpPr>
        <p:spPr>
          <a:xfrm>
            <a:off x="309475" y="1279325"/>
            <a:ext cx="3791100" cy="3864300"/>
          </a:xfrm>
          <a:prstGeom prst="rect">
            <a:avLst/>
          </a:prstGeom>
        </p:spPr>
        <p:txBody>
          <a:bodyPr anchorCtr="0" anchor="t" bIns="91425" lIns="91425" spcFirstLastPara="1" rIns="91425" wrap="square" tIns="91425">
            <a:normAutofit fontScale="92500" lnSpcReduction="20000"/>
          </a:bodyPr>
          <a:lstStyle/>
          <a:p>
            <a:pPr indent="-299085" lvl="0" marL="457200" rtl="0" algn="l">
              <a:spcBef>
                <a:spcPts val="0"/>
              </a:spcBef>
              <a:spcAft>
                <a:spcPts val="0"/>
              </a:spcAft>
              <a:buSzPct val="100000"/>
              <a:buChar char="●"/>
            </a:pPr>
            <a:r>
              <a:rPr lang="en" sz="1200"/>
              <a:t>We group Businesses by Category and compute three key metrics for each category:</a:t>
            </a:r>
            <a:endParaRPr sz="1200"/>
          </a:p>
          <a:p>
            <a:pPr indent="-228600" lvl="0" marL="685800" rtl="0" algn="l">
              <a:spcBef>
                <a:spcPts val="0"/>
              </a:spcBef>
              <a:spcAft>
                <a:spcPts val="0"/>
              </a:spcAft>
              <a:buNone/>
            </a:pPr>
            <a:r>
              <a:rPr lang="en" sz="1200"/>
              <a:t>i)            avg_stars: Average rating (customer satisfaction).</a:t>
            </a:r>
            <a:endParaRPr sz="1200"/>
          </a:p>
          <a:p>
            <a:pPr indent="-228600" lvl="0" marL="685800" rtl="0" algn="l">
              <a:spcBef>
                <a:spcPts val="0"/>
              </a:spcBef>
              <a:spcAft>
                <a:spcPts val="0"/>
              </a:spcAft>
              <a:buNone/>
            </a:pPr>
            <a:r>
              <a:rPr lang="en" sz="1200"/>
              <a:t>ii)         total_reviews: Total reviews (demand indicator).</a:t>
            </a:r>
            <a:endParaRPr sz="1200"/>
          </a:p>
          <a:p>
            <a:pPr indent="-228600" lvl="0" marL="685800" rtl="0" algn="l">
              <a:spcBef>
                <a:spcPts val="0"/>
              </a:spcBef>
              <a:spcAft>
                <a:spcPts val="0"/>
              </a:spcAft>
              <a:buNone/>
            </a:pPr>
            <a:r>
              <a:rPr lang="en" sz="1200"/>
              <a:t>iii)      business_count: Number of businesses (competition indicator).</a:t>
            </a:r>
            <a:endParaRPr sz="1200"/>
          </a:p>
          <a:p>
            <a:pPr indent="-304958" lvl="0" marL="457200" marR="0" rtl="0" algn="l">
              <a:lnSpc>
                <a:spcPct val="115000"/>
              </a:lnSpc>
              <a:spcBef>
                <a:spcPts val="800"/>
              </a:spcBef>
              <a:spcAft>
                <a:spcPts val="0"/>
              </a:spcAft>
              <a:buSzPct val="108333"/>
              <a:buChar char="●"/>
            </a:pPr>
            <a:r>
              <a:rPr lang="en" sz="1200"/>
              <a:t>Calculating </a:t>
            </a:r>
            <a:r>
              <a:rPr lang="en" sz="1200"/>
              <a:t>competitor</a:t>
            </a:r>
            <a:r>
              <a:rPr lang="en" sz="1200"/>
              <a:t> density=business count/total_reviews</a:t>
            </a:r>
            <a:endParaRPr/>
          </a:p>
          <a:p>
            <a:pPr indent="-304958" lvl="0" marL="457200" marR="0" rtl="0" algn="l">
              <a:lnSpc>
                <a:spcPct val="115000"/>
              </a:lnSpc>
              <a:spcBef>
                <a:spcPts val="0"/>
              </a:spcBef>
              <a:spcAft>
                <a:spcPts val="0"/>
              </a:spcAft>
              <a:buSzPct val="108333"/>
              <a:buChar char="●"/>
            </a:pPr>
            <a:r>
              <a:rPr lang="en" sz="1200"/>
              <a:t>Identified underserved cuisines based on high ratings (avg_stars &gt; 4.0) and low competition (competitor_density &lt; 0.01).</a:t>
            </a:r>
            <a:endParaRPr sz="1200"/>
          </a:p>
          <a:p>
            <a:pPr indent="-304958" lvl="0" marL="457200" marR="0" rtl="0" algn="l">
              <a:lnSpc>
                <a:spcPct val="115000"/>
              </a:lnSpc>
              <a:spcBef>
                <a:spcPts val="0"/>
              </a:spcBef>
              <a:spcAft>
                <a:spcPts val="0"/>
              </a:spcAft>
              <a:buSzPct val="108333"/>
              <a:buChar char="●"/>
            </a:pPr>
            <a:r>
              <a:rPr lang="en" sz="1200"/>
              <a:t>Analyzed demand trends by aggregating monthly review counts.</a:t>
            </a:r>
            <a:endParaRPr sz="1200"/>
          </a:p>
          <a:p>
            <a:pPr indent="0" lvl="0" marL="0" rtl="0" algn="l">
              <a:spcBef>
                <a:spcPts val="1200"/>
              </a:spcBef>
              <a:spcAft>
                <a:spcPts val="0"/>
              </a:spcAft>
              <a:buNone/>
            </a:pPr>
            <a:r>
              <a:rPr b="1" lang="en" u="sng"/>
              <a:t>Takeaways</a:t>
            </a:r>
            <a:r>
              <a:rPr lang="en"/>
              <a:t>:</a:t>
            </a:r>
            <a:endParaRPr/>
          </a:p>
          <a:p>
            <a:pPr indent="0" lvl="0" marL="0" rtl="0" algn="l">
              <a:spcBef>
                <a:spcPts val="0"/>
              </a:spcBef>
              <a:spcAft>
                <a:spcPts val="0"/>
              </a:spcAft>
              <a:buNone/>
            </a:pPr>
            <a:r>
              <a:rPr lang="en"/>
              <a:t>✅ Low-competition, high-rating categories present business potential</a:t>
            </a:r>
            <a:endParaRPr/>
          </a:p>
          <a:p>
            <a:pPr indent="0" lvl="0" marL="0" marR="0" rtl="0" algn="l">
              <a:lnSpc>
                <a:spcPct val="115000"/>
              </a:lnSpc>
              <a:spcBef>
                <a:spcPts val="0"/>
              </a:spcBef>
              <a:spcAft>
                <a:spcPts val="1200"/>
              </a:spcAft>
              <a:buNone/>
            </a:pPr>
            <a:r>
              <a:rPr lang="en"/>
              <a:t>✅ Monitoring demand trends helps strategic decision-making</a:t>
            </a:r>
            <a:endParaRPr/>
          </a:p>
        </p:txBody>
      </p:sp>
      <p:pic>
        <p:nvPicPr>
          <p:cNvPr id="212" name="Google Shape;212;p24"/>
          <p:cNvPicPr preferRelativeResize="0"/>
          <p:nvPr/>
        </p:nvPicPr>
        <p:blipFill>
          <a:blip r:embed="rId3">
            <a:alphaModFix/>
          </a:blip>
          <a:stretch>
            <a:fillRect/>
          </a:stretch>
        </p:blipFill>
        <p:spPr>
          <a:xfrm>
            <a:off x="4100650" y="829250"/>
            <a:ext cx="4884227" cy="2642025"/>
          </a:xfrm>
          <a:prstGeom prst="rect">
            <a:avLst/>
          </a:prstGeom>
          <a:noFill/>
          <a:ln>
            <a:noFill/>
          </a:ln>
        </p:spPr>
      </p:pic>
      <p:pic>
        <p:nvPicPr>
          <p:cNvPr id="213" name="Google Shape;213;p24"/>
          <p:cNvPicPr preferRelativeResize="0"/>
          <p:nvPr/>
        </p:nvPicPr>
        <p:blipFill>
          <a:blip r:embed="rId4">
            <a:alphaModFix/>
          </a:blip>
          <a:stretch>
            <a:fillRect/>
          </a:stretch>
        </p:blipFill>
        <p:spPr>
          <a:xfrm>
            <a:off x="4051200" y="3789075"/>
            <a:ext cx="4983125" cy="1136110"/>
          </a:xfrm>
          <a:prstGeom prst="rect">
            <a:avLst/>
          </a:prstGeom>
          <a:noFill/>
          <a:ln>
            <a:noFill/>
          </a:ln>
        </p:spPr>
      </p:pic>
      <p:pic>
        <p:nvPicPr>
          <p:cNvPr id="214" name="Google Shape;214;p24"/>
          <p:cNvPicPr preferRelativeResize="0"/>
          <p:nvPr/>
        </p:nvPicPr>
        <p:blipFill>
          <a:blip r:embed="rId5">
            <a:alphaModFix/>
          </a:blip>
          <a:stretch>
            <a:fillRect/>
          </a:stretch>
        </p:blipFill>
        <p:spPr>
          <a:xfrm>
            <a:off x="152400" y="152400"/>
            <a:ext cx="1543050" cy="152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High-Growth Restaurant Location Analysis</a:t>
            </a:r>
            <a:endParaRPr b="1" u="sng"/>
          </a:p>
        </p:txBody>
      </p:sp>
      <p:sp>
        <p:nvSpPr>
          <p:cNvPr id="220" name="Google Shape;220;p25"/>
          <p:cNvSpPr txBox="1"/>
          <p:nvPr>
            <p:ph idx="1" type="body"/>
          </p:nvPr>
        </p:nvSpPr>
        <p:spPr>
          <a:xfrm>
            <a:off x="533825" y="1261500"/>
            <a:ext cx="4038300" cy="3938100"/>
          </a:xfrm>
          <a:prstGeom prst="rect">
            <a:avLst/>
          </a:prstGeom>
        </p:spPr>
        <p:txBody>
          <a:bodyPr anchorCtr="0" anchor="t" bIns="91425" lIns="91425" spcFirstLastPara="1" rIns="91425" wrap="square" tIns="91425">
            <a:normAutofit fontScale="85000" lnSpcReduction="20000"/>
          </a:bodyPr>
          <a:lstStyle/>
          <a:p>
            <a:pPr indent="-298767" lvl="0" marL="457200" rtl="0" algn="l">
              <a:lnSpc>
                <a:spcPct val="100000"/>
              </a:lnSpc>
              <a:spcBef>
                <a:spcPts val="0"/>
              </a:spcBef>
              <a:spcAft>
                <a:spcPts val="0"/>
              </a:spcAft>
              <a:buSzPct val="100000"/>
              <a:buChar char="●"/>
            </a:pPr>
            <a:r>
              <a:rPr lang="en"/>
              <a:t>We compute Sentiment Analysis by Location: Groups reviews by business_id to calculate: </a:t>
            </a:r>
            <a:endParaRPr/>
          </a:p>
          <a:p>
            <a:pPr indent="0" lvl="0" marL="457200" rtl="0" algn="l">
              <a:lnSpc>
                <a:spcPct val="100000"/>
              </a:lnSpc>
              <a:spcBef>
                <a:spcPts val="800"/>
              </a:spcBef>
              <a:spcAft>
                <a:spcPts val="0"/>
              </a:spcAft>
              <a:buNone/>
            </a:pPr>
            <a:r>
              <a:rPr lang="en"/>
              <a:t>(i) avg_sentiment → The average customer rating for each restaurant (mean).</a:t>
            </a:r>
            <a:endParaRPr/>
          </a:p>
          <a:p>
            <a:pPr indent="0" lvl="0" marL="457200" rtl="0" algn="l">
              <a:lnSpc>
                <a:spcPct val="125454"/>
              </a:lnSpc>
              <a:spcBef>
                <a:spcPts val="0"/>
              </a:spcBef>
              <a:spcAft>
                <a:spcPts val="0"/>
              </a:spcAft>
              <a:buNone/>
            </a:pPr>
            <a:r>
              <a:rPr lang="en"/>
              <a:t>(ii) total_reviews → The number of reviews each restaurant has received.</a:t>
            </a:r>
            <a:endParaRPr/>
          </a:p>
          <a:p>
            <a:pPr indent="-298767" lvl="0" marL="457200" rtl="0" algn="l">
              <a:lnSpc>
                <a:spcPct val="125454"/>
              </a:lnSpc>
              <a:spcBef>
                <a:spcPts val="0"/>
              </a:spcBef>
              <a:spcAft>
                <a:spcPts val="0"/>
              </a:spcAft>
              <a:buSzPct val="100000"/>
              <a:buChar char="●"/>
            </a:pPr>
            <a:r>
              <a:rPr lang="en"/>
              <a:t>Merge Sentiment Data with Business Data: Adds average sentiment ratings and review counts to business data.</a:t>
            </a:r>
            <a:endParaRPr/>
          </a:p>
          <a:p>
            <a:pPr indent="-298767" lvl="0" marL="457200" marR="0" rtl="0" algn="l">
              <a:lnSpc>
                <a:spcPct val="115000"/>
              </a:lnSpc>
              <a:spcBef>
                <a:spcPts val="0"/>
              </a:spcBef>
              <a:spcAft>
                <a:spcPts val="0"/>
              </a:spcAft>
              <a:buSzPct val="100000"/>
              <a:buChar char="●"/>
            </a:pPr>
            <a:r>
              <a:rPr lang="en"/>
              <a:t>Filtered high-growth businesses with sentiment &gt; 4.0 and above-median reviews (high customer interest &amp; high potential for expansion)</a:t>
            </a:r>
            <a:endParaRPr/>
          </a:p>
          <a:p>
            <a:pPr indent="-298767" lvl="0" marL="457200" marR="0" rtl="0" algn="l">
              <a:lnSpc>
                <a:spcPct val="115000"/>
              </a:lnSpc>
              <a:spcBef>
                <a:spcPts val="0"/>
              </a:spcBef>
              <a:spcAft>
                <a:spcPts val="0"/>
              </a:spcAft>
              <a:buSzPct val="100000"/>
              <a:buChar char="●"/>
            </a:pPr>
            <a:r>
              <a:rPr lang="en"/>
              <a:t>Applied K-Means clustering (n=5) on latitude &amp; longitude to group locations.</a:t>
            </a:r>
            <a:endParaRPr/>
          </a:p>
          <a:p>
            <a:pPr indent="0" lvl="0" marL="0" marR="0" rtl="0" algn="l">
              <a:lnSpc>
                <a:spcPct val="115000"/>
              </a:lnSpc>
              <a:spcBef>
                <a:spcPts val="1200"/>
              </a:spcBef>
              <a:spcAft>
                <a:spcPts val="0"/>
              </a:spcAft>
              <a:buNone/>
            </a:pPr>
            <a:r>
              <a:rPr b="1" lang="en" u="sng"/>
              <a:t>Output Obtained</a:t>
            </a:r>
            <a:r>
              <a:rPr lang="en"/>
              <a:t>:</a:t>
            </a:r>
            <a:endParaRPr/>
          </a:p>
          <a:p>
            <a:pPr indent="-298767" lvl="0" marL="457200" marR="0" rtl="0" algn="l">
              <a:lnSpc>
                <a:spcPct val="115000"/>
              </a:lnSpc>
              <a:spcBef>
                <a:spcPts val="1200"/>
              </a:spcBef>
              <a:spcAft>
                <a:spcPts val="0"/>
              </a:spcAft>
              <a:buSzPct val="100000"/>
              <a:buChar char="●"/>
            </a:pPr>
            <a:r>
              <a:rPr lang="en"/>
              <a:t>Clusters of high-potential restaurant locations displayed on a scatter plot.</a:t>
            </a:r>
            <a:endParaRPr/>
          </a:p>
          <a:p>
            <a:pPr indent="-298767" lvl="0" marL="457200" marR="0" rtl="0" algn="l">
              <a:lnSpc>
                <a:spcPct val="115000"/>
              </a:lnSpc>
              <a:spcBef>
                <a:spcPts val="0"/>
              </a:spcBef>
              <a:spcAft>
                <a:spcPts val="0"/>
              </a:spcAft>
              <a:buSzPct val="100000"/>
              <a:buChar char="●"/>
            </a:pPr>
            <a:r>
              <a:rPr lang="en"/>
              <a:t>Top restaurants with high ratings &amp; reviews identified in a table.</a:t>
            </a:r>
            <a:endParaRPr/>
          </a:p>
          <a:p>
            <a:pPr indent="-298767" lvl="0" marL="457200" marR="0" rtl="0" algn="l">
              <a:lnSpc>
                <a:spcPct val="115000"/>
              </a:lnSpc>
              <a:spcBef>
                <a:spcPts val="0"/>
              </a:spcBef>
              <a:spcAft>
                <a:spcPts val="0"/>
              </a:spcAft>
              <a:buSzPct val="118181"/>
              <a:buChar char="●"/>
            </a:pPr>
            <a:r>
              <a:rPr lang="en"/>
              <a:t>Geospatial insights on optimal business expansion areas.</a:t>
            </a:r>
            <a:endParaRPr sz="1100">
              <a:latin typeface="Arial"/>
              <a:ea typeface="Arial"/>
              <a:cs typeface="Arial"/>
              <a:sym typeface="Arial"/>
            </a:endParaRPr>
          </a:p>
        </p:txBody>
      </p:sp>
      <p:pic>
        <p:nvPicPr>
          <p:cNvPr id="221" name="Google Shape;221;p25"/>
          <p:cNvPicPr preferRelativeResize="0"/>
          <p:nvPr/>
        </p:nvPicPr>
        <p:blipFill>
          <a:blip r:embed="rId3">
            <a:alphaModFix/>
          </a:blip>
          <a:stretch>
            <a:fillRect/>
          </a:stretch>
        </p:blipFill>
        <p:spPr>
          <a:xfrm>
            <a:off x="4572000" y="2134050"/>
            <a:ext cx="4414375" cy="2889757"/>
          </a:xfrm>
          <a:prstGeom prst="rect">
            <a:avLst/>
          </a:prstGeom>
          <a:noFill/>
          <a:ln>
            <a:noFill/>
          </a:ln>
        </p:spPr>
      </p:pic>
      <p:pic>
        <p:nvPicPr>
          <p:cNvPr id="222" name="Google Shape;222;p25"/>
          <p:cNvPicPr preferRelativeResize="0"/>
          <p:nvPr/>
        </p:nvPicPr>
        <p:blipFill>
          <a:blip r:embed="rId4">
            <a:alphaModFix/>
          </a:blip>
          <a:stretch>
            <a:fillRect/>
          </a:stretch>
        </p:blipFill>
        <p:spPr>
          <a:xfrm>
            <a:off x="5016650" y="971825"/>
            <a:ext cx="3525075" cy="996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594725" y="179250"/>
            <a:ext cx="34797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Competitor Analysis</a:t>
            </a:r>
            <a:endParaRPr b="1" u="sng"/>
          </a:p>
        </p:txBody>
      </p:sp>
      <p:sp>
        <p:nvSpPr>
          <p:cNvPr id="228" name="Google Shape;228;p26"/>
          <p:cNvSpPr txBox="1"/>
          <p:nvPr>
            <p:ph idx="1" type="body"/>
          </p:nvPr>
        </p:nvSpPr>
        <p:spPr>
          <a:xfrm>
            <a:off x="152150" y="1064900"/>
            <a:ext cx="4202400" cy="1872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100"/>
              <a:t>Identified similar businesses in proximity to analyze competition using KNN.</a:t>
            </a:r>
            <a:endParaRPr sz="1100"/>
          </a:p>
          <a:p>
            <a:pPr indent="-311150" lvl="0" marL="457200" rtl="0" algn="l">
              <a:spcBef>
                <a:spcPts val="0"/>
              </a:spcBef>
              <a:spcAft>
                <a:spcPts val="0"/>
              </a:spcAft>
              <a:buSzPts val="1300"/>
              <a:buChar char="●"/>
            </a:pPr>
            <a:r>
              <a:rPr lang="en" sz="1100"/>
              <a:t>Mapped oversaturated vs. underserved business types based on total businesses and review counts.</a:t>
            </a:r>
            <a:endParaRPr sz="1100"/>
          </a:p>
          <a:p>
            <a:pPr indent="-311150" lvl="0" marL="457200" rtl="0" algn="l">
              <a:spcBef>
                <a:spcPts val="0"/>
              </a:spcBef>
              <a:spcAft>
                <a:spcPts val="0"/>
              </a:spcAft>
              <a:buSzPts val="1300"/>
              <a:buChar char="●"/>
            </a:pPr>
            <a:r>
              <a:rPr lang="en" sz="1100"/>
              <a:t>Evaluated competitor performance using review counts and star ratings.</a:t>
            </a:r>
            <a:endParaRPr sz="1100"/>
          </a:p>
          <a:p>
            <a:pPr indent="-311150" lvl="0" marL="457200" rtl="0" algn="l">
              <a:spcBef>
                <a:spcPts val="0"/>
              </a:spcBef>
              <a:spcAft>
                <a:spcPts val="0"/>
              </a:spcAft>
              <a:buSzPts val="1300"/>
              <a:buChar char="●"/>
            </a:pPr>
            <a:r>
              <a:rPr lang="en" sz="1100"/>
              <a:t>Determined which business types have strong customer demand but few competitors.</a:t>
            </a:r>
            <a:endParaRPr/>
          </a:p>
        </p:txBody>
      </p:sp>
      <p:sp>
        <p:nvSpPr>
          <p:cNvPr id="229" name="Google Shape;229;p26"/>
          <p:cNvSpPr txBox="1"/>
          <p:nvPr/>
        </p:nvSpPr>
        <p:spPr>
          <a:xfrm>
            <a:off x="4627875" y="179250"/>
            <a:ext cx="4354500" cy="28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100" u="sng"/>
              <a:t> </a:t>
            </a:r>
            <a:r>
              <a:rPr b="1" lang="en" sz="1100" u="sng">
                <a:solidFill>
                  <a:schemeClr val="lt1"/>
                </a:solidFill>
                <a:latin typeface="Lato"/>
                <a:ea typeface="Lato"/>
                <a:cs typeface="Lato"/>
                <a:sym typeface="Lato"/>
              </a:rPr>
              <a:t>Key Insights &amp; Findings</a:t>
            </a:r>
            <a:endParaRPr b="1" sz="1100" u="sng">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n" sz="1100">
                <a:solidFill>
                  <a:schemeClr val="lt1"/>
                </a:solidFill>
                <a:latin typeface="Lato"/>
                <a:ea typeface="Lato"/>
                <a:cs typeface="Lato"/>
                <a:sym typeface="Lato"/>
              </a:rPr>
              <a:t>✅ Oversaturated Business Types (High Competition)</a:t>
            </a:r>
            <a:endParaRPr sz="1100">
              <a:solidFill>
                <a:schemeClr val="lt1"/>
              </a:solidFill>
              <a:latin typeface="Lato"/>
              <a:ea typeface="Lato"/>
              <a:cs typeface="Lato"/>
              <a:sym typeface="Lato"/>
            </a:endParaRPr>
          </a:p>
          <a:p>
            <a:pPr indent="-298450" lvl="0" marL="457200" rtl="0" algn="l">
              <a:lnSpc>
                <a:spcPct val="115000"/>
              </a:lnSpc>
              <a:spcBef>
                <a:spcPts val="1200"/>
              </a:spcBef>
              <a:spcAft>
                <a:spcPts val="0"/>
              </a:spcAft>
              <a:buClr>
                <a:schemeClr val="lt1"/>
              </a:buClr>
              <a:buSzPts val="1100"/>
              <a:buChar char="●"/>
            </a:pPr>
            <a:r>
              <a:rPr lang="en" sz="1100">
                <a:solidFill>
                  <a:schemeClr val="lt1"/>
                </a:solidFill>
                <a:latin typeface="Lato"/>
                <a:ea typeface="Lato"/>
                <a:cs typeface="Lato"/>
                <a:sym typeface="Lato"/>
              </a:rPr>
              <a:t>Example: "American (New), Restaurants" has 31 businesses with high review counts.</a:t>
            </a:r>
            <a:endParaRPr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latin typeface="Lato"/>
                <a:ea typeface="Lato"/>
                <a:cs typeface="Lato"/>
                <a:sym typeface="Lato"/>
              </a:rPr>
              <a:t>Implication: High competition → Difficult for new businesses to stand out.</a:t>
            </a:r>
            <a:endParaRPr sz="11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n" sz="1100">
                <a:solidFill>
                  <a:schemeClr val="lt1"/>
                </a:solidFill>
                <a:latin typeface="Lato"/>
                <a:ea typeface="Lato"/>
                <a:cs typeface="Lato"/>
                <a:sym typeface="Lato"/>
              </a:rPr>
              <a:t>✅ Underserved Business Types (High Potential)</a:t>
            </a:r>
            <a:endParaRPr sz="1100">
              <a:solidFill>
                <a:schemeClr val="lt1"/>
              </a:solidFill>
              <a:latin typeface="Lato"/>
              <a:ea typeface="Lato"/>
              <a:cs typeface="Lato"/>
              <a:sym typeface="Lato"/>
            </a:endParaRPr>
          </a:p>
          <a:p>
            <a:pPr indent="-298450" lvl="0" marL="457200" rtl="0" algn="l">
              <a:lnSpc>
                <a:spcPct val="115000"/>
              </a:lnSpc>
              <a:spcBef>
                <a:spcPts val="1200"/>
              </a:spcBef>
              <a:spcAft>
                <a:spcPts val="0"/>
              </a:spcAft>
              <a:buClr>
                <a:schemeClr val="lt1"/>
              </a:buClr>
              <a:buSzPts val="1100"/>
              <a:buChar char="●"/>
            </a:pPr>
            <a:r>
              <a:rPr lang="en" sz="1100">
                <a:solidFill>
                  <a:schemeClr val="lt1"/>
                </a:solidFill>
                <a:latin typeface="Lato"/>
                <a:ea typeface="Lato"/>
                <a:cs typeface="Lato"/>
                <a:sym typeface="Lato"/>
              </a:rPr>
              <a:t>Example: "Acai Bowls, Juice Bars &amp; Smoothies" has only 1 business but a high rating (4.5 stars).</a:t>
            </a:r>
            <a:endParaRPr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Char char="●"/>
            </a:pPr>
            <a:r>
              <a:rPr lang="en" sz="1100">
                <a:solidFill>
                  <a:schemeClr val="lt1"/>
                </a:solidFill>
                <a:latin typeface="Lato"/>
                <a:ea typeface="Lato"/>
                <a:cs typeface="Lato"/>
                <a:sym typeface="Lato"/>
              </a:rPr>
              <a:t>Implication: Strong customer demand but low competition, making it an ideal opportunity for new entrants.</a:t>
            </a:r>
            <a:endParaRPr sz="1100">
              <a:solidFill>
                <a:schemeClr val="lt1"/>
              </a:solidFill>
              <a:latin typeface="Lato"/>
              <a:ea typeface="Lato"/>
              <a:cs typeface="Lato"/>
              <a:sym typeface="Lato"/>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p:txBody>
      </p:sp>
      <p:pic>
        <p:nvPicPr>
          <p:cNvPr id="230" name="Google Shape;230;p26"/>
          <p:cNvPicPr preferRelativeResize="0"/>
          <p:nvPr/>
        </p:nvPicPr>
        <p:blipFill>
          <a:blip r:embed="rId3">
            <a:alphaModFix/>
          </a:blip>
          <a:stretch>
            <a:fillRect/>
          </a:stretch>
        </p:blipFill>
        <p:spPr>
          <a:xfrm>
            <a:off x="508650" y="2966325"/>
            <a:ext cx="3845901" cy="2062401"/>
          </a:xfrm>
          <a:prstGeom prst="rect">
            <a:avLst/>
          </a:prstGeom>
          <a:noFill/>
          <a:ln>
            <a:noFill/>
          </a:ln>
        </p:spPr>
      </p:pic>
      <p:pic>
        <p:nvPicPr>
          <p:cNvPr id="231" name="Google Shape;231;p26"/>
          <p:cNvPicPr preferRelativeResize="0"/>
          <p:nvPr/>
        </p:nvPicPr>
        <p:blipFill>
          <a:blip r:embed="rId4">
            <a:alphaModFix/>
          </a:blip>
          <a:stretch>
            <a:fillRect/>
          </a:stretch>
        </p:blipFill>
        <p:spPr>
          <a:xfrm>
            <a:off x="4790675" y="3060142"/>
            <a:ext cx="4127275" cy="20099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Managerial Insights &amp; Recommendations</a:t>
            </a:r>
            <a:endParaRPr b="1" u="sng"/>
          </a:p>
        </p:txBody>
      </p:sp>
      <p:sp>
        <p:nvSpPr>
          <p:cNvPr id="237" name="Google Shape;237;p27"/>
          <p:cNvSpPr txBox="1"/>
          <p:nvPr>
            <p:ph idx="1" type="body"/>
          </p:nvPr>
        </p:nvSpPr>
        <p:spPr>
          <a:xfrm>
            <a:off x="1297500" y="1219175"/>
            <a:ext cx="7038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1207" u="sng"/>
              <a:t>Optimal Business Locations Identified</a:t>
            </a:r>
            <a:r>
              <a:rPr lang="en" sz="1207"/>
              <a:t>:</a:t>
            </a:r>
            <a:endParaRPr sz="1207"/>
          </a:p>
          <a:p>
            <a:pPr indent="-305276" lvl="0" marL="457200" rtl="0" algn="l">
              <a:lnSpc>
                <a:spcPct val="95000"/>
              </a:lnSpc>
              <a:spcBef>
                <a:spcPts val="1200"/>
              </a:spcBef>
              <a:spcAft>
                <a:spcPts val="0"/>
              </a:spcAft>
              <a:buSzPts val="1208"/>
              <a:buChar char="●"/>
            </a:pPr>
            <a:r>
              <a:rPr lang="en" sz="1207"/>
              <a:t>High-growth restaurant areas include </a:t>
            </a:r>
            <a:r>
              <a:rPr lang="en" sz="1207">
                <a:solidFill>
                  <a:schemeClr val="lt2"/>
                </a:solidFill>
              </a:rPr>
              <a:t>Martin County, Indiana</a:t>
            </a:r>
            <a:r>
              <a:rPr lang="en" sz="1207"/>
              <a:t>, </a:t>
            </a:r>
            <a:r>
              <a:rPr lang="en" sz="1207">
                <a:solidFill>
                  <a:schemeClr val="lt2"/>
                </a:solidFill>
              </a:rPr>
              <a:t>Hillsborough County, Florida</a:t>
            </a:r>
            <a:r>
              <a:rPr lang="en" sz="1207"/>
              <a:t>, and </a:t>
            </a:r>
            <a:r>
              <a:rPr lang="en" sz="1207">
                <a:solidFill>
                  <a:schemeClr val="lt2"/>
                </a:solidFill>
              </a:rPr>
              <a:t>New Orleans, Louisiana</a:t>
            </a:r>
            <a:r>
              <a:rPr lang="en" sz="1207"/>
              <a:t> (Top 3).</a:t>
            </a:r>
            <a:endParaRPr sz="1207"/>
          </a:p>
          <a:p>
            <a:pPr indent="-305276" lvl="0" marL="457200" rtl="0" algn="l">
              <a:lnSpc>
                <a:spcPct val="95000"/>
              </a:lnSpc>
              <a:spcBef>
                <a:spcPts val="0"/>
              </a:spcBef>
              <a:spcAft>
                <a:spcPts val="0"/>
              </a:spcAft>
              <a:buSzPts val="1208"/>
              <a:buChar char="●"/>
            </a:pPr>
            <a:r>
              <a:rPr lang="en" sz="1207"/>
              <a:t>These areas show high review volume and above-average predicted star ratings, making them strong candidates for new restaurant investments.</a:t>
            </a:r>
            <a:endParaRPr sz="1207"/>
          </a:p>
          <a:p>
            <a:pPr indent="0" lvl="0" marL="0" rtl="0" algn="l">
              <a:lnSpc>
                <a:spcPct val="95000"/>
              </a:lnSpc>
              <a:spcBef>
                <a:spcPts val="1200"/>
              </a:spcBef>
              <a:spcAft>
                <a:spcPts val="0"/>
              </a:spcAft>
              <a:buSzPts val="852"/>
              <a:buNone/>
            </a:pPr>
            <a:r>
              <a:rPr lang="en" sz="1207" u="sng"/>
              <a:t>Underserved Cuisine Opportunities</a:t>
            </a:r>
            <a:r>
              <a:rPr lang="en" sz="1207"/>
              <a:t>:</a:t>
            </a:r>
            <a:endParaRPr sz="1207"/>
          </a:p>
          <a:p>
            <a:pPr indent="-305276" lvl="0" marL="457200" rtl="0" algn="l">
              <a:lnSpc>
                <a:spcPct val="95000"/>
              </a:lnSpc>
              <a:spcBef>
                <a:spcPts val="1200"/>
              </a:spcBef>
              <a:spcAft>
                <a:spcPts val="0"/>
              </a:spcAft>
              <a:buSzPts val="1208"/>
              <a:buChar char="●"/>
            </a:pPr>
            <a:r>
              <a:rPr lang="en" sz="1207"/>
              <a:t>The analysis highlights cuisines with high potential but low competition, such as </a:t>
            </a:r>
            <a:r>
              <a:rPr lang="en" sz="1207">
                <a:solidFill>
                  <a:schemeClr val="lt2"/>
                </a:solidFill>
              </a:rPr>
              <a:t>Live/Raw Food</a:t>
            </a:r>
            <a:r>
              <a:rPr lang="en" sz="1207"/>
              <a:t>, </a:t>
            </a:r>
            <a:r>
              <a:rPr lang="en" sz="1207">
                <a:solidFill>
                  <a:schemeClr val="lt2"/>
                </a:solidFill>
              </a:rPr>
              <a:t>Chicken Shops</a:t>
            </a:r>
            <a:r>
              <a:rPr lang="en" sz="1207"/>
              <a:t>, </a:t>
            </a:r>
            <a:r>
              <a:rPr lang="en" sz="1207">
                <a:solidFill>
                  <a:schemeClr val="lt2"/>
                </a:solidFill>
              </a:rPr>
              <a:t>Chicken Wings</a:t>
            </a:r>
            <a:r>
              <a:rPr lang="en" sz="1207"/>
              <a:t>, </a:t>
            </a:r>
            <a:r>
              <a:rPr lang="en" sz="1207">
                <a:solidFill>
                  <a:schemeClr val="lt2"/>
                </a:solidFill>
              </a:rPr>
              <a:t>Seafood</a:t>
            </a:r>
            <a:r>
              <a:rPr lang="en" sz="1207"/>
              <a:t>, and </a:t>
            </a:r>
            <a:r>
              <a:rPr lang="en" sz="1207">
                <a:solidFill>
                  <a:schemeClr val="lt2"/>
                </a:solidFill>
              </a:rPr>
              <a:t>Cajun/Creole</a:t>
            </a:r>
            <a:r>
              <a:rPr lang="en" sz="1207"/>
              <a:t>.</a:t>
            </a:r>
            <a:endParaRPr sz="1207"/>
          </a:p>
          <a:p>
            <a:pPr indent="-305276" lvl="0" marL="457200" rtl="0" algn="l">
              <a:lnSpc>
                <a:spcPct val="95000"/>
              </a:lnSpc>
              <a:spcBef>
                <a:spcPts val="0"/>
              </a:spcBef>
              <a:spcAft>
                <a:spcPts val="0"/>
              </a:spcAft>
              <a:buSzPts val="1208"/>
              <a:buChar char="●"/>
            </a:pPr>
            <a:r>
              <a:rPr lang="en" sz="1207"/>
              <a:t>Other underserved categories include </a:t>
            </a:r>
            <a:r>
              <a:rPr lang="en" sz="1207">
                <a:solidFill>
                  <a:schemeClr val="lt2"/>
                </a:solidFill>
              </a:rPr>
              <a:t>Acai Bowls</a:t>
            </a:r>
            <a:r>
              <a:rPr lang="en" sz="1207"/>
              <a:t>, </a:t>
            </a:r>
            <a:r>
              <a:rPr lang="en" sz="1207">
                <a:solidFill>
                  <a:schemeClr val="lt2"/>
                </a:solidFill>
              </a:rPr>
              <a:t>Asian Fusion</a:t>
            </a:r>
            <a:r>
              <a:rPr lang="en" sz="1207"/>
              <a:t>, </a:t>
            </a:r>
            <a:r>
              <a:rPr lang="en" sz="1207">
                <a:solidFill>
                  <a:schemeClr val="lt2"/>
                </a:solidFill>
              </a:rPr>
              <a:t>Juice Bars &amp; Smoothies</a:t>
            </a:r>
            <a:r>
              <a:rPr lang="en" sz="1207"/>
              <a:t>, and </a:t>
            </a:r>
            <a:r>
              <a:rPr lang="en" sz="1207">
                <a:solidFill>
                  <a:schemeClr val="lt2"/>
                </a:solidFill>
              </a:rPr>
              <a:t>Specialty Food</a:t>
            </a:r>
            <a:r>
              <a:rPr lang="en" sz="1207"/>
              <a:t>.</a:t>
            </a:r>
            <a:endParaRPr sz="1207"/>
          </a:p>
          <a:p>
            <a:pPr indent="-305276" lvl="0" marL="457200" rtl="0" algn="l">
              <a:lnSpc>
                <a:spcPct val="95000"/>
              </a:lnSpc>
              <a:spcBef>
                <a:spcPts val="0"/>
              </a:spcBef>
              <a:spcAft>
                <a:spcPts val="0"/>
              </a:spcAft>
              <a:buSzPts val="1208"/>
              <a:buChar char="●"/>
            </a:pPr>
            <a:r>
              <a:rPr lang="en" sz="1207"/>
              <a:t>Opening restaurants in these categories in high-growth areas can help meet unmet demand.</a:t>
            </a:r>
            <a:endParaRPr sz="1207"/>
          </a:p>
          <a:p>
            <a:pPr indent="0" lvl="0" marL="0" rtl="0" algn="l">
              <a:lnSpc>
                <a:spcPct val="95000"/>
              </a:lnSpc>
              <a:spcBef>
                <a:spcPts val="1200"/>
              </a:spcBef>
              <a:spcAft>
                <a:spcPts val="0"/>
              </a:spcAft>
              <a:buSzPts val="852"/>
              <a:buNone/>
            </a:pPr>
            <a:r>
              <a:rPr lang="en" sz="1207" u="sng"/>
              <a:t>Competitive Landscape &amp; Market Saturation</a:t>
            </a:r>
            <a:r>
              <a:rPr lang="en" sz="1207"/>
              <a:t>:</a:t>
            </a:r>
            <a:endParaRPr sz="1207"/>
          </a:p>
          <a:p>
            <a:pPr indent="-305276" lvl="0" marL="457200" rtl="0" algn="l">
              <a:lnSpc>
                <a:spcPct val="95000"/>
              </a:lnSpc>
              <a:spcBef>
                <a:spcPts val="1200"/>
              </a:spcBef>
              <a:spcAft>
                <a:spcPts val="0"/>
              </a:spcAft>
              <a:buSzPts val="1208"/>
              <a:buChar char="●"/>
            </a:pPr>
            <a:r>
              <a:rPr lang="en" sz="1207"/>
              <a:t>Some restaurant categories, such as </a:t>
            </a:r>
            <a:r>
              <a:rPr lang="en" sz="1207">
                <a:solidFill>
                  <a:srgbClr val="EA9999"/>
                </a:solidFill>
              </a:rPr>
              <a:t>American (New)</a:t>
            </a:r>
            <a:r>
              <a:rPr lang="en" sz="1207"/>
              <a:t>, </a:t>
            </a:r>
            <a:r>
              <a:rPr lang="en" sz="1207">
                <a:solidFill>
                  <a:srgbClr val="EA9999"/>
                </a:solidFill>
              </a:rPr>
              <a:t>Bars/Nightlife</a:t>
            </a:r>
            <a:r>
              <a:rPr lang="en" sz="1207"/>
              <a:t>, and </a:t>
            </a:r>
            <a:r>
              <a:rPr lang="en" sz="1207">
                <a:solidFill>
                  <a:srgbClr val="EA9999"/>
                </a:solidFill>
              </a:rPr>
              <a:t>Traditional American Restaurants</a:t>
            </a:r>
            <a:r>
              <a:rPr lang="en" sz="1207"/>
              <a:t>, are oversaturated.</a:t>
            </a:r>
            <a:endParaRPr sz="1207"/>
          </a:p>
          <a:p>
            <a:pPr indent="-305276" lvl="0" marL="457200" rtl="0" algn="l">
              <a:lnSpc>
                <a:spcPct val="95000"/>
              </a:lnSpc>
              <a:spcBef>
                <a:spcPts val="0"/>
              </a:spcBef>
              <a:spcAft>
                <a:spcPts val="0"/>
              </a:spcAft>
              <a:buSzPts val="1208"/>
              <a:buChar char="●"/>
            </a:pPr>
            <a:r>
              <a:rPr lang="en" sz="1207"/>
              <a:t>Investing in these categories without differentiation may lead to high competition and lower success rates.</a:t>
            </a:r>
            <a:endParaRPr sz="1207"/>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8"/>
          <p:cNvSpPr txBox="1"/>
          <p:nvPr>
            <p:ph type="title"/>
          </p:nvPr>
        </p:nvSpPr>
        <p:spPr>
          <a:xfrm>
            <a:off x="1297500" y="2755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Concluding Remarks</a:t>
            </a:r>
            <a:endParaRPr b="1" u="sng"/>
          </a:p>
        </p:txBody>
      </p:sp>
      <p:sp>
        <p:nvSpPr>
          <p:cNvPr id="243" name="Google Shape;243;p28"/>
          <p:cNvSpPr txBox="1"/>
          <p:nvPr>
            <p:ph idx="1" type="body"/>
          </p:nvPr>
        </p:nvSpPr>
        <p:spPr>
          <a:xfrm>
            <a:off x="1297500" y="806350"/>
            <a:ext cx="7038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1112" u="sng"/>
              <a:t>Data-Driven Expansion Strategy</a:t>
            </a:r>
            <a:r>
              <a:rPr lang="en" sz="1112"/>
              <a:t>:</a:t>
            </a:r>
            <a:endParaRPr sz="1112"/>
          </a:p>
          <a:p>
            <a:pPr indent="-299243" lvl="0" marL="457200" rtl="0" algn="l">
              <a:lnSpc>
                <a:spcPct val="95000"/>
              </a:lnSpc>
              <a:spcBef>
                <a:spcPts val="1200"/>
              </a:spcBef>
              <a:spcAft>
                <a:spcPts val="0"/>
              </a:spcAft>
              <a:buSzPts val="1113"/>
              <a:buChar char="●"/>
            </a:pPr>
            <a:r>
              <a:rPr lang="en" sz="1112"/>
              <a:t>Investing in locations with high demand and low competition can maximize profitability.</a:t>
            </a:r>
            <a:endParaRPr sz="1112"/>
          </a:p>
          <a:p>
            <a:pPr indent="-299243" lvl="0" marL="457200" rtl="0" algn="l">
              <a:lnSpc>
                <a:spcPct val="95000"/>
              </a:lnSpc>
              <a:spcBef>
                <a:spcPts val="0"/>
              </a:spcBef>
              <a:spcAft>
                <a:spcPts val="0"/>
              </a:spcAft>
              <a:buSzPts val="1113"/>
              <a:buChar char="●"/>
            </a:pPr>
            <a:r>
              <a:rPr lang="en" sz="1112"/>
              <a:t>Cities with clusters of successful restaurants indicate potential for new entrants with strategic positioning.</a:t>
            </a:r>
            <a:endParaRPr sz="1112"/>
          </a:p>
          <a:p>
            <a:pPr indent="0" lvl="0" marL="0" rtl="0" algn="l">
              <a:lnSpc>
                <a:spcPct val="95000"/>
              </a:lnSpc>
              <a:spcBef>
                <a:spcPts val="1200"/>
              </a:spcBef>
              <a:spcAft>
                <a:spcPts val="0"/>
              </a:spcAft>
              <a:buSzPts val="688"/>
              <a:buNone/>
            </a:pPr>
            <a:r>
              <a:rPr lang="en" sz="1112" u="sng"/>
              <a:t>Leverage Customer Sentiment &amp; Market Trends</a:t>
            </a:r>
            <a:r>
              <a:rPr lang="en" sz="1112"/>
              <a:t>:</a:t>
            </a:r>
            <a:endParaRPr sz="1112"/>
          </a:p>
          <a:p>
            <a:pPr indent="-299243" lvl="0" marL="457200" rtl="0" algn="l">
              <a:lnSpc>
                <a:spcPct val="95000"/>
              </a:lnSpc>
              <a:spcBef>
                <a:spcPts val="1200"/>
              </a:spcBef>
              <a:spcAft>
                <a:spcPts val="0"/>
              </a:spcAft>
              <a:buSzPts val="1113"/>
              <a:buChar char="●"/>
            </a:pPr>
            <a:r>
              <a:rPr lang="en" sz="1112"/>
              <a:t>Sentiment analysis helps uncover customer dissatisfaction points, allowing for improvements in service, pricing, or menu offerings.</a:t>
            </a:r>
            <a:endParaRPr sz="1112"/>
          </a:p>
          <a:p>
            <a:pPr indent="-299243" lvl="0" marL="457200" rtl="0" algn="l">
              <a:lnSpc>
                <a:spcPct val="95000"/>
              </a:lnSpc>
              <a:spcBef>
                <a:spcPts val="0"/>
              </a:spcBef>
              <a:spcAft>
                <a:spcPts val="0"/>
              </a:spcAft>
              <a:buSzPts val="1113"/>
              <a:buChar char="●"/>
            </a:pPr>
            <a:r>
              <a:rPr lang="en" sz="1112"/>
              <a:t>Businesses can differentiate by focusing on underrepresented cuisines that align with positive sentiment trends.</a:t>
            </a:r>
            <a:endParaRPr sz="1112"/>
          </a:p>
          <a:p>
            <a:pPr indent="0" lvl="0" marL="0" rtl="0" algn="l">
              <a:lnSpc>
                <a:spcPct val="95000"/>
              </a:lnSpc>
              <a:spcBef>
                <a:spcPts val="1200"/>
              </a:spcBef>
              <a:spcAft>
                <a:spcPts val="0"/>
              </a:spcAft>
              <a:buSzPts val="688"/>
              <a:buNone/>
            </a:pPr>
            <a:r>
              <a:rPr lang="en" sz="1112" u="sng"/>
              <a:t>Key Factors for Restaurant Success</a:t>
            </a:r>
            <a:r>
              <a:rPr lang="en" sz="1112"/>
              <a:t>:</a:t>
            </a:r>
            <a:endParaRPr sz="1112"/>
          </a:p>
          <a:p>
            <a:pPr indent="-299243" lvl="0" marL="457200" rtl="0" algn="l">
              <a:lnSpc>
                <a:spcPct val="95000"/>
              </a:lnSpc>
              <a:spcBef>
                <a:spcPts val="1200"/>
              </a:spcBef>
              <a:spcAft>
                <a:spcPts val="0"/>
              </a:spcAft>
              <a:buSzPts val="1113"/>
              <a:buChar char="●"/>
            </a:pPr>
            <a:r>
              <a:rPr lang="en" sz="1112"/>
              <a:t>Locations with high foot traffic, strong review volume, and positive customer sentiment tend to have greater success and correlate with better ratings and engagement.</a:t>
            </a:r>
            <a:endParaRPr sz="1112"/>
          </a:p>
          <a:p>
            <a:pPr indent="-299243" lvl="0" marL="457200" rtl="0" algn="l">
              <a:lnSpc>
                <a:spcPct val="95000"/>
              </a:lnSpc>
              <a:spcBef>
                <a:spcPts val="0"/>
              </a:spcBef>
              <a:spcAft>
                <a:spcPts val="0"/>
              </a:spcAft>
              <a:buSzPts val="1113"/>
              <a:buChar char="●"/>
            </a:pPr>
            <a:r>
              <a:rPr lang="en" sz="1112"/>
              <a:t>Restaurants near established high-rated businesses can leverage spillover customer traffic but should ensure differentiation.</a:t>
            </a:r>
            <a:endParaRPr sz="1112"/>
          </a:p>
          <a:p>
            <a:pPr indent="0" lvl="0" marL="0" rtl="0" algn="l">
              <a:lnSpc>
                <a:spcPct val="95000"/>
              </a:lnSpc>
              <a:spcBef>
                <a:spcPts val="1200"/>
              </a:spcBef>
              <a:spcAft>
                <a:spcPts val="0"/>
              </a:spcAft>
              <a:buSzPts val="688"/>
              <a:buNone/>
            </a:pPr>
            <a:r>
              <a:rPr lang="en" sz="1112" u="sng"/>
              <a:t>Future Considerations &amp; Additional Data Needs</a:t>
            </a:r>
            <a:r>
              <a:rPr lang="en" sz="1112"/>
              <a:t>:</a:t>
            </a:r>
            <a:endParaRPr sz="1112"/>
          </a:p>
          <a:p>
            <a:pPr indent="-299243" lvl="0" marL="457200" rtl="0" algn="l">
              <a:lnSpc>
                <a:spcPct val="95000"/>
              </a:lnSpc>
              <a:spcBef>
                <a:spcPts val="1200"/>
              </a:spcBef>
              <a:spcAft>
                <a:spcPts val="0"/>
              </a:spcAft>
              <a:buSzPts val="1113"/>
              <a:buChar char="●"/>
            </a:pPr>
            <a:r>
              <a:rPr lang="en" sz="1112"/>
              <a:t>Additional factors like demographics and economic indicators could further refine site selection.</a:t>
            </a:r>
            <a:endParaRPr sz="1112"/>
          </a:p>
          <a:p>
            <a:pPr indent="-299243" lvl="0" marL="457200" rtl="0" algn="l">
              <a:lnSpc>
                <a:spcPct val="95000"/>
              </a:lnSpc>
              <a:spcBef>
                <a:spcPts val="0"/>
              </a:spcBef>
              <a:spcAft>
                <a:spcPts val="0"/>
              </a:spcAft>
              <a:buSzPts val="1113"/>
              <a:buChar char="●"/>
            </a:pPr>
            <a:r>
              <a:rPr lang="en" sz="1112"/>
              <a:t>Seasonal demand trends suggest timing of openings could impact initial success—launching in high-review months might maximize visibility.</a:t>
            </a:r>
            <a:endParaRPr sz="1112"/>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nvSpPr>
        <p:spPr>
          <a:xfrm>
            <a:off x="913950" y="1537150"/>
            <a:ext cx="7316100" cy="33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chemeClr val="lt1"/>
                </a:solidFill>
                <a:latin typeface="Lato"/>
                <a:ea typeface="Lato"/>
                <a:cs typeface="Lato"/>
                <a:sym typeface="Lato"/>
              </a:rPr>
              <a:t>Thank You For Your Time!</a:t>
            </a:r>
            <a:endParaRPr b="1" sz="4800">
              <a:solidFill>
                <a:schemeClr val="lt1"/>
              </a:solidFill>
              <a:latin typeface="Lato"/>
              <a:ea typeface="Lato"/>
              <a:cs typeface="Lato"/>
              <a:sym typeface="Lato"/>
            </a:endParaRPr>
          </a:p>
          <a:p>
            <a:pPr indent="0" lvl="0" marL="0" rtl="0" algn="ctr">
              <a:spcBef>
                <a:spcPts val="0"/>
              </a:spcBef>
              <a:spcAft>
                <a:spcPts val="0"/>
              </a:spcAft>
              <a:buNone/>
            </a:pPr>
            <a:r>
              <a:t/>
            </a:r>
            <a:endParaRPr sz="4800">
              <a:solidFill>
                <a:schemeClr val="lt1"/>
              </a:solidFill>
              <a:latin typeface="Lato"/>
              <a:ea typeface="Lato"/>
              <a:cs typeface="Lato"/>
              <a:sym typeface="Lato"/>
            </a:endParaRPr>
          </a:p>
          <a:p>
            <a:pPr indent="0" lvl="0" marL="0" rtl="0" algn="ctr">
              <a:spcBef>
                <a:spcPts val="0"/>
              </a:spcBef>
              <a:spcAft>
                <a:spcPts val="0"/>
              </a:spcAft>
              <a:buNone/>
            </a:pPr>
            <a:r>
              <a:rPr lang="en" sz="4800" u="sng">
                <a:solidFill>
                  <a:schemeClr val="lt1"/>
                </a:solidFill>
                <a:latin typeface="Lato"/>
                <a:ea typeface="Lato"/>
                <a:cs typeface="Lato"/>
                <a:sym typeface="Lato"/>
              </a:rPr>
              <a:t>Any Questions?</a:t>
            </a:r>
            <a:endParaRPr sz="4800" u="sng">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txBox="1"/>
          <p:nvPr>
            <p:ph type="title"/>
          </p:nvPr>
        </p:nvSpPr>
        <p:spPr>
          <a:xfrm>
            <a:off x="1297500" y="3642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Business Context/Problem</a:t>
            </a:r>
            <a:endParaRPr b="1" u="sng"/>
          </a:p>
        </p:txBody>
      </p:sp>
      <p:sp>
        <p:nvSpPr>
          <p:cNvPr id="143" name="Google Shape;143;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Choosing the right restaurant location is </a:t>
            </a:r>
            <a:r>
              <a:rPr lang="en" u="sng"/>
              <a:t>critical</a:t>
            </a:r>
            <a:r>
              <a:rPr lang="en"/>
              <a:t> for success in the competitive food industry, as poor site selection is a </a:t>
            </a:r>
            <a:r>
              <a:rPr lang="en"/>
              <a:t>major</a:t>
            </a:r>
            <a:r>
              <a:rPr lang="en"/>
              <a:t> reason for restaurant failures.</a:t>
            </a:r>
            <a:endParaRPr/>
          </a:p>
          <a:p>
            <a:pPr indent="-311150" lvl="0" marL="457200" rtl="0" algn="l">
              <a:spcBef>
                <a:spcPts val="0"/>
              </a:spcBef>
              <a:spcAft>
                <a:spcPts val="0"/>
              </a:spcAft>
              <a:buSzPts val="1300"/>
              <a:buChar char="●"/>
            </a:pPr>
            <a:r>
              <a:rPr lang="en" u="sng"/>
              <a:t>Our Goal</a:t>
            </a:r>
            <a:r>
              <a:rPr lang="en"/>
              <a:t> : Leverage Yelp data to identify prime locations/cuisines for new restaurant openings based on demand, competition, and customer sentiment.</a:t>
            </a:r>
            <a:endParaRPr/>
          </a:p>
          <a:p>
            <a:pPr indent="-311150" lvl="0" marL="457200" rtl="0" algn="l">
              <a:spcBef>
                <a:spcPts val="0"/>
              </a:spcBef>
              <a:spcAft>
                <a:spcPts val="0"/>
              </a:spcAft>
              <a:buSzPts val="1300"/>
              <a:buChar char="●"/>
            </a:pPr>
            <a:r>
              <a:rPr lang="en"/>
              <a:t>Evaluate the number of competitors, their reputation, and market saturation to help highlight opportunities for new establishments.</a:t>
            </a:r>
            <a:endParaRPr/>
          </a:p>
          <a:p>
            <a:pPr indent="-311150" lvl="0" marL="457200" rtl="0" algn="l">
              <a:spcBef>
                <a:spcPts val="0"/>
              </a:spcBef>
              <a:spcAft>
                <a:spcPts val="0"/>
              </a:spcAft>
              <a:buSzPts val="1300"/>
              <a:buChar char="●"/>
            </a:pPr>
            <a:r>
              <a:rPr lang="en"/>
              <a:t>By analyzing restaurant distribution and customer density, we can determine which cuisines have high demand but low availability, creating market opportunities.</a:t>
            </a:r>
            <a:endParaRPr/>
          </a:p>
          <a:p>
            <a:pPr indent="-311150" lvl="0" marL="457200" rtl="0" algn="l">
              <a:spcBef>
                <a:spcPts val="0"/>
              </a:spcBef>
              <a:spcAft>
                <a:spcPts val="0"/>
              </a:spcAft>
              <a:buSzPts val="1300"/>
              <a:buChar char="●"/>
            </a:pPr>
            <a:r>
              <a:rPr lang="en"/>
              <a:t>Provide data-driven insights to entrepreneurs and investors to </a:t>
            </a:r>
            <a:r>
              <a:rPr lang="en" u="sng"/>
              <a:t>minimize risk</a:t>
            </a:r>
            <a:r>
              <a:rPr lang="en"/>
              <a:t> and </a:t>
            </a:r>
            <a:r>
              <a:rPr lang="en" u="sng"/>
              <a:t>maximize restaurant success</a:t>
            </a:r>
            <a:r>
              <a:rPr lang="en"/>
              <a:t>.</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Restaurant </a:t>
            </a:r>
            <a:r>
              <a:rPr b="1" lang="en" u="sng"/>
              <a:t>Industry Overview</a:t>
            </a:r>
            <a:endParaRPr b="1" u="sng"/>
          </a:p>
        </p:txBody>
      </p:sp>
      <p:sp>
        <p:nvSpPr>
          <p:cNvPr id="149" name="Google Shape;149;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restaurant industry is a multi-billion dollar market, with steady growth driven by consumer demand for dining out and food delivery services.</a:t>
            </a:r>
            <a:endParaRPr/>
          </a:p>
          <a:p>
            <a:pPr indent="-311150" lvl="0" marL="457200" rtl="0" algn="l">
              <a:spcBef>
                <a:spcPts val="0"/>
              </a:spcBef>
              <a:spcAft>
                <a:spcPts val="0"/>
              </a:spcAft>
              <a:buSzPts val="1300"/>
              <a:buChar char="●"/>
            </a:pPr>
            <a:r>
              <a:rPr lang="en"/>
              <a:t>High competition among restaurants, with success heavily dependent on location, customer experience, and online reputation.</a:t>
            </a:r>
            <a:endParaRPr/>
          </a:p>
          <a:p>
            <a:pPr indent="-311150" lvl="0" marL="457200" rtl="0" algn="l">
              <a:spcBef>
                <a:spcPts val="0"/>
              </a:spcBef>
              <a:spcAft>
                <a:spcPts val="0"/>
              </a:spcAft>
              <a:buSzPts val="1300"/>
              <a:buChar char="●"/>
            </a:pPr>
            <a:r>
              <a:rPr lang="en"/>
              <a:t>Increasing reliance on online reviews, social media, and food delivery apps influences restaurant choices and business success.</a:t>
            </a:r>
            <a:endParaRPr/>
          </a:p>
          <a:p>
            <a:pPr indent="-311150" lvl="0" marL="457200" rtl="0" algn="l">
              <a:spcBef>
                <a:spcPts val="0"/>
              </a:spcBef>
              <a:spcAft>
                <a:spcPts val="0"/>
              </a:spcAft>
              <a:buSzPts val="1300"/>
              <a:buChar char="●"/>
            </a:pPr>
            <a:r>
              <a:rPr lang="en"/>
              <a:t>High failure rates for new restaurants, but we believe data-driven site selection can improve success by identifying high-demand, low-competition areas.</a:t>
            </a:r>
            <a:endParaRPr/>
          </a:p>
          <a:p>
            <a:pPr indent="-311150" lvl="0" marL="457200" rtl="0" algn="l">
              <a:spcBef>
                <a:spcPts val="0"/>
              </a:spcBef>
              <a:spcAft>
                <a:spcPts val="0"/>
              </a:spcAft>
              <a:buSzPts val="1300"/>
              <a:buChar char="●"/>
            </a:pPr>
            <a:r>
              <a:rPr lang="en"/>
              <a:t>Businesses increasingly use customer reviews, sentiment analysis, and competitor analysis to make strategic location and menu decisions.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Research Questions &amp; Purpose</a:t>
            </a:r>
            <a:endParaRPr b="1" u="sng"/>
          </a:p>
        </p:txBody>
      </p:sp>
      <p:sp>
        <p:nvSpPr>
          <p:cNvPr id="155" name="Google Shape;155;p16"/>
          <p:cNvSpPr txBox="1"/>
          <p:nvPr>
            <p:ph idx="1" type="body"/>
          </p:nvPr>
        </p:nvSpPr>
        <p:spPr>
          <a:xfrm>
            <a:off x="1297500" y="1359575"/>
            <a:ext cx="7038900" cy="2911200"/>
          </a:xfrm>
          <a:prstGeom prst="rect">
            <a:avLst/>
          </a:prstGeom>
        </p:spPr>
        <p:txBody>
          <a:bodyPr anchorCtr="0" anchor="t" bIns="91425" lIns="91425" spcFirstLastPara="1" rIns="91425" wrap="square" tIns="91425">
            <a:noAutofit/>
          </a:bodyPr>
          <a:lstStyle/>
          <a:p>
            <a:pPr indent="-311626" lvl="0" marL="457200" rtl="0" algn="l">
              <a:lnSpc>
                <a:spcPct val="95000"/>
              </a:lnSpc>
              <a:spcBef>
                <a:spcPts val="0"/>
              </a:spcBef>
              <a:spcAft>
                <a:spcPts val="0"/>
              </a:spcAft>
              <a:buSzPts val="1308"/>
              <a:buChar char="●"/>
            </a:pPr>
            <a:r>
              <a:rPr lang="en" sz="1307" u="sng"/>
              <a:t>What factors contribute to the success of a new restaurant location?</a:t>
            </a:r>
            <a:endParaRPr sz="1307" u="sng"/>
          </a:p>
          <a:p>
            <a:pPr indent="0" lvl="0" marL="457200" rtl="0" algn="l">
              <a:lnSpc>
                <a:spcPct val="95000"/>
              </a:lnSpc>
              <a:spcBef>
                <a:spcPts val="1200"/>
              </a:spcBef>
              <a:spcAft>
                <a:spcPts val="0"/>
              </a:spcAft>
              <a:buSzPts val="852"/>
              <a:buNone/>
            </a:pPr>
            <a:r>
              <a:rPr lang="en" sz="1307">
                <a:solidFill>
                  <a:schemeClr val="lt2"/>
                </a:solidFill>
              </a:rPr>
              <a:t>→ </a:t>
            </a:r>
            <a:r>
              <a:rPr lang="en" sz="1307"/>
              <a:t>We want to understand the key drivers of restaurant success (e.g., customer sentiment, competitor density, and foot traffic) that allow entrepreneurs to make informed site selection decisions, reducing the risk of business failure.</a:t>
            </a:r>
            <a:endParaRPr sz="1307"/>
          </a:p>
          <a:p>
            <a:pPr indent="-311626" lvl="0" marL="457200" rtl="0" algn="l">
              <a:lnSpc>
                <a:spcPct val="95000"/>
              </a:lnSpc>
              <a:spcBef>
                <a:spcPts val="1200"/>
              </a:spcBef>
              <a:spcAft>
                <a:spcPts val="0"/>
              </a:spcAft>
              <a:buSzPts val="1308"/>
              <a:buChar char="●"/>
            </a:pPr>
            <a:r>
              <a:rPr lang="en" sz="1307" u="sng"/>
              <a:t>Which restaurant categories or cuisines are underserved in high-demand areas?</a:t>
            </a:r>
            <a:endParaRPr sz="1307" u="sng"/>
          </a:p>
          <a:p>
            <a:pPr indent="0" lvl="0" marL="457200" rtl="0" algn="l">
              <a:lnSpc>
                <a:spcPct val="95000"/>
              </a:lnSpc>
              <a:spcBef>
                <a:spcPts val="1200"/>
              </a:spcBef>
              <a:spcAft>
                <a:spcPts val="0"/>
              </a:spcAft>
              <a:buSzPts val="852"/>
              <a:buNone/>
            </a:pPr>
            <a:r>
              <a:rPr lang="en" sz="1307">
                <a:solidFill>
                  <a:schemeClr val="lt2"/>
                </a:solidFill>
              </a:rPr>
              <a:t>→ </a:t>
            </a:r>
            <a:r>
              <a:rPr lang="en" sz="1307"/>
              <a:t>We want to identify</a:t>
            </a:r>
            <a:r>
              <a:rPr lang="en" sz="1307"/>
              <a:t> gaps in the market that help entrepreneurs and investors target cuisines with strong potential while avoiding oversaturated markets.</a:t>
            </a:r>
            <a:endParaRPr sz="1307"/>
          </a:p>
          <a:p>
            <a:pPr indent="-311626" lvl="0" marL="457200" rtl="0" algn="l">
              <a:lnSpc>
                <a:spcPct val="95000"/>
              </a:lnSpc>
              <a:spcBef>
                <a:spcPts val="1200"/>
              </a:spcBef>
              <a:spcAft>
                <a:spcPts val="0"/>
              </a:spcAft>
              <a:buSzPts val="1308"/>
              <a:buChar char="●"/>
            </a:pPr>
            <a:r>
              <a:rPr lang="en" sz="1307" u="sng"/>
              <a:t>Where are the best locations for opening new restaurants based on customer demand, sentiment, and competition?</a:t>
            </a:r>
            <a:endParaRPr sz="1307" u="sng"/>
          </a:p>
          <a:p>
            <a:pPr indent="0" lvl="0" marL="457200" rtl="0" algn="l">
              <a:lnSpc>
                <a:spcPct val="95000"/>
              </a:lnSpc>
              <a:spcBef>
                <a:spcPts val="1200"/>
              </a:spcBef>
              <a:spcAft>
                <a:spcPts val="0"/>
              </a:spcAft>
              <a:buSzPts val="852"/>
              <a:buNone/>
            </a:pPr>
            <a:r>
              <a:rPr lang="en" sz="1307">
                <a:solidFill>
                  <a:schemeClr val="lt2"/>
                </a:solidFill>
              </a:rPr>
              <a:t>→ </a:t>
            </a:r>
            <a:r>
              <a:rPr lang="en" sz="1307"/>
              <a:t>By combining geospatial clustering with sentiment and demand analysis, we can pinpoint prime locations where new restaurants have the highest likelihood of success.</a:t>
            </a:r>
            <a:endParaRPr sz="1307"/>
          </a:p>
          <a:p>
            <a:pPr indent="0" lvl="0" marL="457200" rtl="0" algn="l">
              <a:lnSpc>
                <a:spcPct val="95000"/>
              </a:lnSpc>
              <a:spcBef>
                <a:spcPts val="1200"/>
              </a:spcBef>
              <a:spcAft>
                <a:spcPts val="0"/>
              </a:spcAft>
              <a:buSzPts val="852"/>
              <a:buNone/>
            </a:pPr>
            <a:r>
              <a:t/>
            </a:r>
            <a:endParaRPr sz="1307"/>
          </a:p>
          <a:p>
            <a:pPr indent="0" lvl="0" marL="457200" rtl="0" algn="l">
              <a:lnSpc>
                <a:spcPct val="95000"/>
              </a:lnSpc>
              <a:spcBef>
                <a:spcPts val="1200"/>
              </a:spcBef>
              <a:spcAft>
                <a:spcPts val="1200"/>
              </a:spcAft>
              <a:buSzPts val="852"/>
              <a:buNone/>
            </a:pPr>
            <a:r>
              <a:t/>
            </a:r>
            <a:endParaRPr sz="1307"/>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Dataset Overview and Summary</a:t>
            </a:r>
            <a:endParaRPr b="1" u="sng"/>
          </a:p>
        </p:txBody>
      </p:sp>
      <p:sp>
        <p:nvSpPr>
          <p:cNvPr id="161" name="Google Shape;161;p17"/>
          <p:cNvSpPr txBox="1"/>
          <p:nvPr>
            <p:ph idx="1" type="body"/>
          </p:nvPr>
        </p:nvSpPr>
        <p:spPr>
          <a:xfrm>
            <a:off x="1297500" y="1134600"/>
            <a:ext cx="7477800" cy="3859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302" u="sng"/>
              <a:t>Dataset Selection</a:t>
            </a:r>
            <a:r>
              <a:rPr lang="en" sz="1302"/>
              <a:t>:</a:t>
            </a:r>
            <a:endParaRPr sz="1302"/>
          </a:p>
          <a:p>
            <a:pPr indent="-311308" lvl="0" marL="457200" rtl="0" algn="l">
              <a:lnSpc>
                <a:spcPct val="95000"/>
              </a:lnSpc>
              <a:spcBef>
                <a:spcPts val="1200"/>
              </a:spcBef>
              <a:spcAft>
                <a:spcPts val="0"/>
              </a:spcAft>
              <a:buSzPts val="1303"/>
              <a:buChar char="●"/>
            </a:pPr>
            <a:r>
              <a:rPr lang="en" sz="1302"/>
              <a:t>From the Yelp data, we chose the business, reviews, and users dataset to perform analysis on our project.</a:t>
            </a:r>
            <a:endParaRPr sz="1302"/>
          </a:p>
          <a:p>
            <a:pPr indent="-311308" lvl="0" marL="457200" rtl="0" algn="l">
              <a:lnSpc>
                <a:spcPct val="95000"/>
              </a:lnSpc>
              <a:spcBef>
                <a:spcPts val="0"/>
              </a:spcBef>
              <a:spcAft>
                <a:spcPts val="0"/>
              </a:spcAft>
              <a:buSzPts val="1303"/>
              <a:buChar char="●"/>
            </a:pPr>
            <a:r>
              <a:rPr lang="en" sz="1302"/>
              <a:t>For the business dataset, various food filters like Restaurant, Pizzeria, Sushi, Cafe, Fast Food and 10 others were selected. We also filtered it based on the current open status of the location, timeframe of the business, and reviews.</a:t>
            </a:r>
            <a:endParaRPr sz="1302"/>
          </a:p>
          <a:p>
            <a:pPr indent="-311308" lvl="0" marL="457200" rtl="0" algn="l">
              <a:lnSpc>
                <a:spcPct val="95000"/>
              </a:lnSpc>
              <a:spcBef>
                <a:spcPts val="0"/>
              </a:spcBef>
              <a:spcAft>
                <a:spcPts val="0"/>
              </a:spcAft>
              <a:buSzPts val="1303"/>
              <a:buChar char="●"/>
            </a:pPr>
            <a:r>
              <a:rPr lang="en" sz="1302"/>
              <a:t>Based on the chosen businesses, we extracted the relevant reviews from the reviews dataset.</a:t>
            </a:r>
            <a:endParaRPr sz="1302"/>
          </a:p>
          <a:p>
            <a:pPr indent="-311308" lvl="0" marL="457200" rtl="0" algn="l">
              <a:lnSpc>
                <a:spcPct val="95000"/>
              </a:lnSpc>
              <a:spcBef>
                <a:spcPts val="0"/>
              </a:spcBef>
              <a:spcAft>
                <a:spcPts val="0"/>
              </a:spcAft>
              <a:buSzPts val="1303"/>
              <a:buChar char="●"/>
            </a:pPr>
            <a:r>
              <a:rPr lang="en" sz="1302"/>
              <a:t>We also filtered the unique users who wrote the reviews in the selected timeframe (past 1-2 years).</a:t>
            </a:r>
            <a:endParaRPr sz="1302"/>
          </a:p>
          <a:p>
            <a:pPr indent="0" lvl="0" marL="0" rtl="0" algn="l">
              <a:lnSpc>
                <a:spcPct val="95000"/>
              </a:lnSpc>
              <a:spcBef>
                <a:spcPts val="1200"/>
              </a:spcBef>
              <a:spcAft>
                <a:spcPts val="0"/>
              </a:spcAft>
              <a:buSzPts val="1018"/>
              <a:buNone/>
            </a:pPr>
            <a:r>
              <a:rPr lang="en" sz="1302" u="sng"/>
              <a:t>Sample Size Justification</a:t>
            </a:r>
            <a:r>
              <a:rPr lang="en" sz="1302"/>
              <a:t>: </a:t>
            </a:r>
            <a:endParaRPr sz="1302"/>
          </a:p>
          <a:p>
            <a:pPr indent="-311308" lvl="0" marL="457200" rtl="0" algn="l">
              <a:lnSpc>
                <a:spcPct val="95000"/>
              </a:lnSpc>
              <a:spcBef>
                <a:spcPts val="1200"/>
              </a:spcBef>
              <a:spcAft>
                <a:spcPts val="0"/>
              </a:spcAft>
              <a:buSzPts val="1303"/>
              <a:buChar char="●"/>
            </a:pPr>
            <a:r>
              <a:rPr lang="en" sz="1302"/>
              <a:t>We utilized a 10000-row sample from each dataset to ensure a statistically significant analysis while maintaining computational efficiency and scalability to perform predictive modelling.</a:t>
            </a:r>
            <a:endParaRPr sz="1302"/>
          </a:p>
          <a:p>
            <a:pPr indent="-311308" lvl="0" marL="457200" rtl="0" algn="l">
              <a:lnSpc>
                <a:spcPct val="95000"/>
              </a:lnSpc>
              <a:spcBef>
                <a:spcPts val="0"/>
              </a:spcBef>
              <a:spcAft>
                <a:spcPts val="0"/>
              </a:spcAft>
              <a:buSzPts val="1303"/>
              <a:buChar char="●"/>
            </a:pPr>
            <a:r>
              <a:rPr lang="en" sz="1302"/>
              <a:t>The dataset represents multiple regions and restaurant types, making it generalizable for market trends.</a:t>
            </a:r>
            <a:endParaRPr sz="1302"/>
          </a:p>
          <a:p>
            <a:pPr indent="-311308" lvl="0" marL="457200" rtl="0" algn="l">
              <a:lnSpc>
                <a:spcPct val="95000"/>
              </a:lnSpc>
              <a:spcBef>
                <a:spcPts val="0"/>
              </a:spcBef>
              <a:spcAft>
                <a:spcPts val="0"/>
              </a:spcAft>
              <a:buSzPts val="1303"/>
              <a:buChar char="●"/>
            </a:pPr>
            <a:r>
              <a:rPr lang="en" sz="1302"/>
              <a:t>By focusing on reviews from the past 1-2 years, the dataset remains up-to-date and relevant for business decision-making.</a:t>
            </a:r>
            <a:endParaRPr sz="1302"/>
          </a:p>
          <a:p>
            <a:pPr indent="0" lvl="0" marL="0" rtl="0" algn="l">
              <a:lnSpc>
                <a:spcPct val="95000"/>
              </a:lnSpc>
              <a:spcBef>
                <a:spcPts val="1200"/>
              </a:spcBef>
              <a:spcAft>
                <a:spcPts val="1200"/>
              </a:spcAft>
              <a:buSzPts val="1018"/>
              <a:buNone/>
            </a:pPr>
            <a:r>
              <a:t/>
            </a:r>
            <a:endParaRPr sz="1302"/>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Dataset Overview and Summary</a:t>
            </a:r>
            <a:endParaRPr b="1" u="sng"/>
          </a:p>
        </p:txBody>
      </p:sp>
      <p:sp>
        <p:nvSpPr>
          <p:cNvPr id="167" name="Google Shape;167;p18"/>
          <p:cNvSpPr txBox="1"/>
          <p:nvPr>
            <p:ph idx="1" type="body"/>
          </p:nvPr>
        </p:nvSpPr>
        <p:spPr>
          <a:xfrm>
            <a:off x="1297500" y="1055325"/>
            <a:ext cx="7287600" cy="3907500"/>
          </a:xfrm>
          <a:prstGeom prst="rect">
            <a:avLst/>
          </a:prstGeom>
        </p:spPr>
        <p:txBody>
          <a:bodyPr anchorCtr="0" anchor="t" bIns="91425" lIns="91425" spcFirstLastPara="1" rIns="91425" wrap="square" tIns="91425">
            <a:noAutofit/>
          </a:bodyPr>
          <a:lstStyle/>
          <a:p>
            <a:pPr indent="-312261" lvl="0" marL="457200" rtl="0" algn="l">
              <a:spcBef>
                <a:spcPts val="0"/>
              </a:spcBef>
              <a:spcAft>
                <a:spcPts val="0"/>
              </a:spcAft>
              <a:buSzPts val="1318"/>
              <a:buChar char="❖"/>
            </a:pPr>
            <a:r>
              <a:rPr lang="en" sz="1317"/>
              <a:t>Suitability of Data for Business Questions</a:t>
            </a:r>
            <a:endParaRPr sz="1317"/>
          </a:p>
          <a:p>
            <a:pPr indent="0" lvl="0" marL="0" rtl="0" algn="l">
              <a:spcBef>
                <a:spcPts val="1200"/>
              </a:spcBef>
              <a:spcAft>
                <a:spcPts val="0"/>
              </a:spcAft>
              <a:buSzPts val="523"/>
              <a:buNone/>
            </a:pPr>
            <a:r>
              <a:rPr lang="en" sz="1317"/>
              <a:t>The selected dataset effectively supports various business questions regarding restaurant industry analysis, including:</a:t>
            </a:r>
            <a:endParaRPr sz="1317"/>
          </a:p>
          <a:p>
            <a:pPr indent="-312261" lvl="0" marL="457200" rtl="0" algn="l">
              <a:spcBef>
                <a:spcPts val="1200"/>
              </a:spcBef>
              <a:spcAft>
                <a:spcPts val="0"/>
              </a:spcAft>
              <a:buSzPts val="1318"/>
              <a:buChar char="●"/>
            </a:pPr>
            <a:r>
              <a:rPr lang="en" sz="1317" u="sng"/>
              <a:t>Customer Demand Analysis:</a:t>
            </a:r>
            <a:r>
              <a:rPr lang="en" sz="1317"/>
              <a:t> The dataset includes 10,000 reviews, allowing for sentiment analysis to determine customer satisfaction and demand for different restaurant types.</a:t>
            </a:r>
            <a:endParaRPr sz="1317"/>
          </a:p>
          <a:p>
            <a:pPr indent="-312261" lvl="0" marL="457200" rtl="0" algn="l">
              <a:spcBef>
                <a:spcPts val="0"/>
              </a:spcBef>
              <a:spcAft>
                <a:spcPts val="0"/>
              </a:spcAft>
              <a:buSzPts val="1318"/>
              <a:buChar char="●"/>
            </a:pPr>
            <a:r>
              <a:rPr lang="en" sz="1317" u="sng"/>
              <a:t>Competitor Analysis: </a:t>
            </a:r>
            <a:r>
              <a:rPr lang="en" sz="1317"/>
              <a:t>The dataset contains 10,000 businesses, enabling insights into competition in different regions.</a:t>
            </a:r>
            <a:endParaRPr sz="1317"/>
          </a:p>
          <a:p>
            <a:pPr indent="-312261" lvl="0" marL="457200" rtl="0" algn="l">
              <a:spcBef>
                <a:spcPts val="0"/>
              </a:spcBef>
              <a:spcAft>
                <a:spcPts val="0"/>
              </a:spcAft>
              <a:buSzPts val="1318"/>
              <a:buChar char="●"/>
            </a:pPr>
            <a:r>
              <a:rPr lang="en" sz="1317" u="sng"/>
              <a:t>Reputation &amp; Sentiment Analysis:</a:t>
            </a:r>
            <a:r>
              <a:rPr lang="en" sz="1317"/>
              <a:t> The text column in review.csv was processed using NLP techniques to extract customer sentiment and trends.</a:t>
            </a:r>
            <a:endParaRPr sz="1317"/>
          </a:p>
          <a:p>
            <a:pPr indent="-312261" lvl="0" marL="457200" rtl="0" algn="l">
              <a:spcBef>
                <a:spcPts val="0"/>
              </a:spcBef>
              <a:spcAft>
                <a:spcPts val="0"/>
              </a:spcAft>
              <a:buSzPts val="1318"/>
              <a:buChar char="●"/>
            </a:pPr>
            <a:r>
              <a:rPr lang="en" sz="1317" u="sng"/>
              <a:t>Underserved Cuisine &amp; Market Gaps:</a:t>
            </a:r>
            <a:r>
              <a:rPr lang="en" sz="1317"/>
              <a:t> The category field in business.csv helped analyze the density of different cuisines across regions, identifying underserved markets.</a:t>
            </a:r>
            <a:endParaRPr sz="1317"/>
          </a:p>
          <a:p>
            <a:pPr indent="0" lvl="0" marL="457200" rtl="0" algn="l">
              <a:spcBef>
                <a:spcPts val="1200"/>
              </a:spcBef>
              <a:spcAft>
                <a:spcPts val="0"/>
              </a:spcAft>
              <a:buNone/>
            </a:pPr>
            <a:r>
              <a:t/>
            </a:r>
            <a:endParaRPr sz="1317"/>
          </a:p>
          <a:p>
            <a:pPr indent="0" lvl="0" marL="0" rtl="0" algn="l">
              <a:spcBef>
                <a:spcPts val="1200"/>
              </a:spcBef>
              <a:spcAft>
                <a:spcPts val="0"/>
              </a:spcAft>
              <a:buSzPts val="523"/>
              <a:buNone/>
            </a:pPr>
            <a:r>
              <a:t/>
            </a:r>
            <a:endParaRPr sz="1317"/>
          </a:p>
          <a:p>
            <a:pPr indent="0" lvl="0" marL="0" rtl="0" algn="l">
              <a:spcBef>
                <a:spcPts val="1200"/>
              </a:spcBef>
              <a:spcAft>
                <a:spcPts val="1200"/>
              </a:spcAft>
              <a:buSzPts val="523"/>
              <a:buNone/>
            </a:pPr>
            <a:r>
              <a:t/>
            </a:r>
            <a:endParaRPr sz="1317"/>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Data Preprocessing</a:t>
            </a:r>
            <a:endParaRPr b="1" u="sng"/>
          </a:p>
        </p:txBody>
      </p:sp>
      <p:sp>
        <p:nvSpPr>
          <p:cNvPr id="173" name="Google Shape;173;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Data Cleaning</a:t>
            </a:r>
            <a:r>
              <a:rPr lang="en"/>
              <a:t>:</a:t>
            </a:r>
            <a:endParaRPr/>
          </a:p>
          <a:p>
            <a:pPr indent="-311150" lvl="0" marL="457200" rtl="0" algn="l">
              <a:spcBef>
                <a:spcPts val="1200"/>
              </a:spcBef>
              <a:spcAft>
                <a:spcPts val="0"/>
              </a:spcAft>
              <a:buSzPts val="1300"/>
              <a:buChar char="●"/>
            </a:pPr>
            <a:r>
              <a:rPr lang="en"/>
              <a:t>Handled missing values.</a:t>
            </a:r>
            <a:endParaRPr/>
          </a:p>
          <a:p>
            <a:pPr indent="-311150" lvl="0" marL="457200" rtl="0" algn="l">
              <a:spcBef>
                <a:spcPts val="0"/>
              </a:spcBef>
              <a:spcAft>
                <a:spcPts val="0"/>
              </a:spcAft>
              <a:buSzPts val="1300"/>
              <a:buChar char="●"/>
            </a:pPr>
            <a:r>
              <a:rPr lang="en"/>
              <a:t>Removed duplicate records to avoid redundancy in analysis.</a:t>
            </a:r>
            <a:endParaRPr/>
          </a:p>
          <a:p>
            <a:pPr indent="0" lvl="0" marL="0" rtl="0" algn="l">
              <a:spcBef>
                <a:spcPts val="1200"/>
              </a:spcBef>
              <a:spcAft>
                <a:spcPts val="0"/>
              </a:spcAft>
              <a:buNone/>
            </a:pPr>
            <a:r>
              <a:rPr lang="en" u="sng"/>
              <a:t>Text Cleaning and Tokenization</a:t>
            </a:r>
            <a:r>
              <a:rPr lang="en"/>
              <a:t>:</a:t>
            </a:r>
            <a:endParaRPr/>
          </a:p>
          <a:p>
            <a:pPr indent="-311150" lvl="0" marL="457200" rtl="0" algn="l">
              <a:spcBef>
                <a:spcPts val="1200"/>
              </a:spcBef>
              <a:spcAft>
                <a:spcPts val="0"/>
              </a:spcAft>
              <a:buSzPts val="1300"/>
              <a:buChar char="●"/>
            </a:pPr>
            <a:r>
              <a:rPr lang="en"/>
              <a:t>Converted text to lowercase to maintain uniformity.</a:t>
            </a:r>
            <a:endParaRPr/>
          </a:p>
          <a:p>
            <a:pPr indent="-311150" lvl="0" marL="457200" rtl="0" algn="l">
              <a:spcBef>
                <a:spcPts val="0"/>
              </a:spcBef>
              <a:spcAft>
                <a:spcPts val="0"/>
              </a:spcAft>
              <a:buSzPts val="1300"/>
              <a:buChar char="●"/>
            </a:pPr>
            <a:r>
              <a:rPr lang="en"/>
              <a:t>Removed stopwords using NLTK and Spacy.</a:t>
            </a:r>
            <a:endParaRPr/>
          </a:p>
          <a:p>
            <a:pPr indent="-311150" lvl="0" marL="457200" rtl="0" algn="l">
              <a:spcBef>
                <a:spcPts val="0"/>
              </a:spcBef>
              <a:spcAft>
                <a:spcPts val="0"/>
              </a:spcAft>
              <a:buSzPts val="1300"/>
              <a:buChar char="●"/>
            </a:pPr>
            <a:r>
              <a:rPr lang="en"/>
              <a:t>Removed non-alphabetic characters.</a:t>
            </a:r>
            <a:endParaRPr/>
          </a:p>
          <a:p>
            <a:pPr indent="-311150" lvl="0" marL="457200" rtl="0" algn="l">
              <a:spcBef>
                <a:spcPts val="0"/>
              </a:spcBef>
              <a:spcAft>
                <a:spcPts val="0"/>
              </a:spcAft>
              <a:buSzPts val="1300"/>
              <a:buChar char="●"/>
            </a:pPr>
            <a:r>
              <a:rPr lang="en"/>
              <a:t>Tokenized text and applied lemmatization.</a:t>
            </a:r>
            <a:endParaRPr/>
          </a:p>
          <a:p>
            <a:pPr indent="0" lvl="0" marL="45720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223125" y="610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latin typeface="Lato"/>
                <a:ea typeface="Lato"/>
                <a:cs typeface="Lato"/>
                <a:sym typeface="Lato"/>
              </a:rPr>
              <a:t>Summary Statistics:</a:t>
            </a:r>
            <a:endParaRPr b="1" u="sng">
              <a:latin typeface="Lato"/>
              <a:ea typeface="Lato"/>
              <a:cs typeface="Lato"/>
              <a:sym typeface="Lato"/>
            </a:endParaRPr>
          </a:p>
        </p:txBody>
      </p:sp>
      <p:pic>
        <p:nvPicPr>
          <p:cNvPr id="179" name="Google Shape;179;p20"/>
          <p:cNvPicPr preferRelativeResize="0"/>
          <p:nvPr/>
        </p:nvPicPr>
        <p:blipFill>
          <a:blip r:embed="rId3">
            <a:alphaModFix/>
          </a:blip>
          <a:stretch>
            <a:fillRect/>
          </a:stretch>
        </p:blipFill>
        <p:spPr>
          <a:xfrm>
            <a:off x="259125" y="633100"/>
            <a:ext cx="3806699" cy="2009950"/>
          </a:xfrm>
          <a:prstGeom prst="rect">
            <a:avLst/>
          </a:prstGeom>
          <a:noFill/>
          <a:ln>
            <a:noFill/>
          </a:ln>
        </p:spPr>
      </p:pic>
      <p:pic>
        <p:nvPicPr>
          <p:cNvPr id="180" name="Google Shape;180;p20"/>
          <p:cNvPicPr preferRelativeResize="0"/>
          <p:nvPr/>
        </p:nvPicPr>
        <p:blipFill>
          <a:blip r:embed="rId4">
            <a:alphaModFix/>
          </a:blip>
          <a:stretch>
            <a:fillRect/>
          </a:stretch>
        </p:blipFill>
        <p:spPr>
          <a:xfrm>
            <a:off x="276050" y="2780275"/>
            <a:ext cx="3772850" cy="2195651"/>
          </a:xfrm>
          <a:prstGeom prst="rect">
            <a:avLst/>
          </a:prstGeom>
          <a:noFill/>
          <a:ln>
            <a:noFill/>
          </a:ln>
        </p:spPr>
      </p:pic>
      <p:pic>
        <p:nvPicPr>
          <p:cNvPr id="181" name="Google Shape;181;p20"/>
          <p:cNvPicPr preferRelativeResize="0"/>
          <p:nvPr/>
        </p:nvPicPr>
        <p:blipFill>
          <a:blip r:embed="rId5">
            <a:alphaModFix/>
          </a:blip>
          <a:stretch>
            <a:fillRect/>
          </a:stretch>
        </p:blipFill>
        <p:spPr>
          <a:xfrm>
            <a:off x="4572000" y="2797925"/>
            <a:ext cx="4131524" cy="2160354"/>
          </a:xfrm>
          <a:prstGeom prst="rect">
            <a:avLst/>
          </a:prstGeom>
          <a:noFill/>
          <a:ln>
            <a:noFill/>
          </a:ln>
        </p:spPr>
      </p:pic>
      <p:pic>
        <p:nvPicPr>
          <p:cNvPr id="182" name="Google Shape;182;p20"/>
          <p:cNvPicPr preferRelativeResize="0"/>
          <p:nvPr/>
        </p:nvPicPr>
        <p:blipFill>
          <a:blip r:embed="rId6">
            <a:alphaModFix/>
          </a:blip>
          <a:stretch>
            <a:fillRect/>
          </a:stretch>
        </p:blipFill>
        <p:spPr>
          <a:xfrm>
            <a:off x="4572000" y="569325"/>
            <a:ext cx="4131525" cy="20737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774575" y="2892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latin typeface="Lato"/>
                <a:ea typeface="Lato"/>
                <a:cs typeface="Lato"/>
                <a:sym typeface="Lato"/>
              </a:rPr>
              <a:t>Analytical Methods and Techniques</a:t>
            </a:r>
            <a:endParaRPr b="1" u="sng">
              <a:latin typeface="Lato"/>
              <a:ea typeface="Lato"/>
              <a:cs typeface="Lato"/>
              <a:sym typeface="Lato"/>
            </a:endParaRPr>
          </a:p>
        </p:txBody>
      </p:sp>
      <p:sp>
        <p:nvSpPr>
          <p:cNvPr id="188" name="Google Shape;188;p21"/>
          <p:cNvSpPr txBox="1"/>
          <p:nvPr>
            <p:ph idx="1" type="body"/>
          </p:nvPr>
        </p:nvSpPr>
        <p:spPr>
          <a:xfrm>
            <a:off x="628825" y="1150500"/>
            <a:ext cx="4758600" cy="3993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used </a:t>
            </a:r>
            <a:r>
              <a:rPr lang="en" u="sng"/>
              <a:t>VADER</a:t>
            </a:r>
            <a:r>
              <a:rPr lang="en"/>
              <a:t> to categorize reviews as positive, negative, or neutral.</a:t>
            </a:r>
            <a:endParaRPr/>
          </a:p>
          <a:p>
            <a:pPr indent="-311150" lvl="0" marL="457200" rtl="0" algn="l">
              <a:spcBef>
                <a:spcPts val="0"/>
              </a:spcBef>
              <a:spcAft>
                <a:spcPts val="0"/>
              </a:spcAft>
              <a:buSzPts val="1300"/>
              <a:buChar char="●"/>
            </a:pPr>
            <a:r>
              <a:rPr lang="en"/>
              <a:t>We implemented four sentiment analysis models along with </a:t>
            </a:r>
            <a:r>
              <a:rPr lang="en" u="sng"/>
              <a:t>TF-IDF Vectorization</a:t>
            </a:r>
            <a:r>
              <a:rPr lang="en"/>
              <a:t>, </a:t>
            </a:r>
            <a:r>
              <a:rPr lang="en" u="sng"/>
              <a:t>Naive Bayes</a:t>
            </a:r>
            <a:r>
              <a:rPr lang="en"/>
              <a:t>, </a:t>
            </a:r>
            <a:r>
              <a:rPr lang="en" u="sng"/>
              <a:t>Random Forest</a:t>
            </a:r>
            <a:r>
              <a:rPr lang="en"/>
              <a:t>, </a:t>
            </a:r>
            <a:r>
              <a:rPr lang="en" u="sng"/>
              <a:t>Logistic Regression</a:t>
            </a:r>
            <a:r>
              <a:rPr lang="en"/>
              <a:t>, </a:t>
            </a:r>
            <a:r>
              <a:rPr lang="en"/>
              <a:t>and </a:t>
            </a:r>
            <a:r>
              <a:rPr lang="en" u="sng"/>
              <a:t>LSTM</a:t>
            </a:r>
            <a:r>
              <a:rPr lang="en"/>
              <a:t> to understand the sentiment of the reviews.</a:t>
            </a:r>
            <a:endParaRPr/>
          </a:p>
          <a:p>
            <a:pPr indent="-323850" lvl="0" marL="457200" rtl="0" algn="l">
              <a:spcBef>
                <a:spcPts val="0"/>
              </a:spcBef>
              <a:spcAft>
                <a:spcPts val="0"/>
              </a:spcAft>
              <a:buSzPts val="1500"/>
              <a:buChar char="●"/>
            </a:pPr>
            <a:r>
              <a:rPr lang="en"/>
              <a:t>Logistic Regression outperformed all other models in both accuracy and F1 Score.</a:t>
            </a:r>
            <a:endParaRPr/>
          </a:p>
          <a:p>
            <a:pPr indent="-323850" lvl="0" marL="457200" rtl="0" algn="l">
              <a:spcBef>
                <a:spcPts val="0"/>
              </a:spcBef>
              <a:spcAft>
                <a:spcPts val="0"/>
              </a:spcAft>
              <a:buSzPts val="1500"/>
              <a:buChar char="●"/>
            </a:pPr>
            <a:r>
              <a:rPr lang="en"/>
              <a:t>LSTM did not perform as expected, indicating that deep learning may not always be necessary for text classification.</a:t>
            </a:r>
            <a:endParaRPr/>
          </a:p>
          <a:p>
            <a:pPr indent="-323850" lvl="0" marL="457200" rtl="0" algn="l">
              <a:spcBef>
                <a:spcPts val="0"/>
              </a:spcBef>
              <a:spcAft>
                <a:spcPts val="0"/>
              </a:spcAft>
              <a:buSzPts val="1500"/>
              <a:buChar char="●"/>
            </a:pPr>
            <a:r>
              <a:rPr lang="en"/>
              <a:t>Naïve Bayes had the lowest F1 Score, struggling with neutral and negative sentiment detection.</a:t>
            </a:r>
            <a:endParaRPr/>
          </a:p>
          <a:p>
            <a:pPr indent="-323850" lvl="0" marL="457200" rtl="0" algn="l">
              <a:spcBef>
                <a:spcPts val="0"/>
              </a:spcBef>
              <a:spcAft>
                <a:spcPts val="0"/>
              </a:spcAft>
              <a:buSzPts val="1500"/>
              <a:buChar char="●"/>
            </a:pPr>
            <a:r>
              <a:rPr lang="en"/>
              <a:t>Random Forest performed well but had lower precision than Logistic Regression.</a:t>
            </a:r>
            <a:endParaRPr/>
          </a:p>
        </p:txBody>
      </p:sp>
      <p:pic>
        <p:nvPicPr>
          <p:cNvPr id="189" name="Google Shape;189;p21"/>
          <p:cNvPicPr preferRelativeResize="0"/>
          <p:nvPr/>
        </p:nvPicPr>
        <p:blipFill>
          <a:blip r:embed="rId3">
            <a:alphaModFix/>
          </a:blip>
          <a:stretch>
            <a:fillRect/>
          </a:stretch>
        </p:blipFill>
        <p:spPr>
          <a:xfrm>
            <a:off x="5493550" y="789100"/>
            <a:ext cx="3479348" cy="1825426"/>
          </a:xfrm>
          <a:prstGeom prst="rect">
            <a:avLst/>
          </a:prstGeom>
          <a:noFill/>
          <a:ln>
            <a:noFill/>
          </a:ln>
        </p:spPr>
      </p:pic>
      <p:pic>
        <p:nvPicPr>
          <p:cNvPr id="190" name="Google Shape;190;p21"/>
          <p:cNvPicPr preferRelativeResize="0"/>
          <p:nvPr/>
        </p:nvPicPr>
        <p:blipFill>
          <a:blip r:embed="rId4">
            <a:alphaModFix/>
          </a:blip>
          <a:stretch>
            <a:fillRect/>
          </a:stretch>
        </p:blipFill>
        <p:spPr>
          <a:xfrm>
            <a:off x="5493555" y="2768325"/>
            <a:ext cx="3479344" cy="215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